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8" r:id="rId3"/>
    <p:sldId id="259" r:id="rId4"/>
    <p:sldId id="260" r:id="rId5"/>
    <p:sldId id="261" r:id="rId6"/>
    <p:sldId id="262" r:id="rId7"/>
    <p:sldId id="274" r:id="rId8"/>
    <p:sldId id="263" r:id="rId9"/>
    <p:sldId id="273" r:id="rId10"/>
    <p:sldId id="265" r:id="rId11"/>
    <p:sldId id="264" r:id="rId12"/>
    <p:sldId id="266" r:id="rId13"/>
    <p:sldId id="267" r:id="rId14"/>
    <p:sldId id="268" r:id="rId15"/>
    <p:sldId id="269" r:id="rId16"/>
    <p:sldId id="270" r:id="rId17"/>
    <p:sldId id="271" r:id="rId18"/>
    <p:sldId id="272" r:id="rId19"/>
    <p:sldId id="275" r:id="rId20"/>
    <p:sldId id="276" r:id="rId21"/>
    <p:sldId id="277" r:id="rId22"/>
    <p:sldId id="278" r:id="rId23"/>
    <p:sldId id="279" r:id="rId24"/>
    <p:sldId id="280" r:id="rId2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015" autoAdjust="0"/>
    <p:restoredTop sz="94660"/>
  </p:normalViewPr>
  <p:slideViewPr>
    <p:cSldViewPr>
      <p:cViewPr varScale="1">
        <p:scale>
          <a:sx n="69" d="100"/>
          <a:sy n="69" d="100"/>
        </p:scale>
        <p:origin x="-53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DFDB94-C0FD-4BA0-9D76-8EEC90D8BA37}" type="doc">
      <dgm:prSet loTypeId="urn:microsoft.com/office/officeart/2005/8/layout/vList3" loCatId="list" qsTypeId="urn:microsoft.com/office/officeart/2005/8/quickstyle/simple1" qsCatId="simple" csTypeId="urn:microsoft.com/office/officeart/2005/8/colors/accent1_2" csCatId="accent1" phldr="1"/>
      <dgm:spPr/>
    </dgm:pt>
    <dgm:pt modelId="{3CAE383E-9E0A-49E4-A837-7F9C5104D610}">
      <dgm:prSet phldrT="[Texto]" custT="1"/>
      <dgm:spPr>
        <a:gradFill rotWithShape="0">
          <a:gsLst>
            <a:gs pos="0">
              <a:srgbClr val="DDEBCF"/>
            </a:gs>
            <a:gs pos="50000">
              <a:srgbClr val="9CB86E"/>
            </a:gs>
            <a:gs pos="100000">
              <a:srgbClr val="156B13"/>
            </a:gs>
          </a:gsLst>
          <a:path path="rect">
            <a:fillToRect l="100000" t="100000"/>
          </a:path>
        </a:gradFill>
      </dgm:spPr>
      <dgm:t>
        <a:bodyPr/>
        <a:lstStyle/>
        <a:p>
          <a:pPr algn="l"/>
          <a:r>
            <a:rPr lang="es-ES" sz="2000" b="1" dirty="0" smtClean="0">
              <a:solidFill>
                <a:srgbClr val="FFFFFF"/>
              </a:solidFill>
            </a:rPr>
            <a:t>COLABORACIÓN Y </a:t>
          </a:r>
        </a:p>
        <a:p>
          <a:pPr algn="l"/>
          <a:r>
            <a:rPr lang="es-ES" sz="2000" b="1" dirty="0" smtClean="0">
              <a:solidFill>
                <a:srgbClr val="FFFFFF"/>
              </a:solidFill>
            </a:rPr>
            <a:t>NORMALIZACIÓN DE VALORES</a:t>
          </a:r>
          <a:endParaRPr lang="es-ES" sz="2000" dirty="0">
            <a:solidFill>
              <a:srgbClr val="FFFFFF"/>
            </a:solidFill>
          </a:endParaRPr>
        </a:p>
      </dgm:t>
    </dgm:pt>
    <dgm:pt modelId="{BCB66407-E177-40E1-8818-C0D7370EE0D2}" type="parTrans" cxnId="{5F366F26-8207-4283-B275-03A0E237CA36}">
      <dgm:prSet/>
      <dgm:spPr/>
      <dgm:t>
        <a:bodyPr/>
        <a:lstStyle/>
        <a:p>
          <a:endParaRPr lang="es-ES"/>
        </a:p>
      </dgm:t>
    </dgm:pt>
    <dgm:pt modelId="{2554DDDA-C6D3-4EB9-ACA8-B2E8905E8850}" type="sibTrans" cxnId="{5F366F26-8207-4283-B275-03A0E237CA36}">
      <dgm:prSet/>
      <dgm:spPr/>
      <dgm:t>
        <a:bodyPr/>
        <a:lstStyle/>
        <a:p>
          <a:endParaRPr lang="es-ES"/>
        </a:p>
      </dgm:t>
    </dgm:pt>
    <dgm:pt modelId="{6CBB05D9-49CF-41B8-806A-EDC9E074D85B}">
      <dgm:prSet phldrT="[Texto]" custT="1"/>
      <dgm:spPr>
        <a:gradFill rotWithShape="0">
          <a:gsLst>
            <a:gs pos="0">
              <a:srgbClr val="DDEBCF"/>
            </a:gs>
            <a:gs pos="50000">
              <a:srgbClr val="9CB86E"/>
            </a:gs>
            <a:gs pos="100000">
              <a:srgbClr val="156B13"/>
            </a:gs>
          </a:gsLst>
          <a:path path="rect">
            <a:fillToRect l="100000" t="100000"/>
          </a:path>
        </a:gradFill>
      </dgm:spPr>
      <dgm:t>
        <a:bodyPr/>
        <a:lstStyle/>
        <a:p>
          <a:pPr algn="l"/>
          <a:r>
            <a:rPr lang="es-ES" sz="2000" b="1" dirty="0" smtClean="0">
              <a:solidFill>
                <a:srgbClr val="FFFFFF"/>
              </a:solidFill>
            </a:rPr>
            <a:t>NORMALIZACIÓN DE RESULTADOS Y DE PROCESOS DE TRABAJO</a:t>
          </a:r>
          <a:endParaRPr lang="es-ES" sz="2000" dirty="0">
            <a:solidFill>
              <a:srgbClr val="FFFFFF"/>
            </a:solidFill>
          </a:endParaRPr>
        </a:p>
      </dgm:t>
    </dgm:pt>
    <dgm:pt modelId="{85F9DA92-66E3-42EF-8DB8-EF11FE53EAE1}" type="parTrans" cxnId="{FBCB6507-45AE-41A3-A685-261FF2AC2E34}">
      <dgm:prSet/>
      <dgm:spPr/>
      <dgm:t>
        <a:bodyPr/>
        <a:lstStyle/>
        <a:p>
          <a:endParaRPr lang="es-ES"/>
        </a:p>
      </dgm:t>
    </dgm:pt>
    <dgm:pt modelId="{EA5C7CB3-6743-4BA1-9D81-5253DF1C6536}" type="sibTrans" cxnId="{FBCB6507-45AE-41A3-A685-261FF2AC2E34}">
      <dgm:prSet/>
      <dgm:spPr/>
      <dgm:t>
        <a:bodyPr/>
        <a:lstStyle/>
        <a:p>
          <a:endParaRPr lang="es-ES"/>
        </a:p>
      </dgm:t>
    </dgm:pt>
    <dgm:pt modelId="{DB1D087D-622A-4B21-A945-37789BCD2456}">
      <dgm:prSet phldrT="[Texto]" custT="1"/>
      <dgm:spPr>
        <a:gradFill rotWithShape="0">
          <a:gsLst>
            <a:gs pos="0">
              <a:srgbClr val="DDEBCF"/>
            </a:gs>
            <a:gs pos="50000">
              <a:srgbClr val="9CB86E"/>
            </a:gs>
            <a:gs pos="100000">
              <a:srgbClr val="156B13"/>
            </a:gs>
          </a:gsLst>
          <a:path path="rect">
            <a:fillToRect l="100000" t="100000"/>
          </a:path>
        </a:gradFill>
      </dgm:spPr>
      <dgm:t>
        <a:bodyPr/>
        <a:lstStyle/>
        <a:p>
          <a:pPr algn="l"/>
          <a:r>
            <a:rPr lang="es-ES" sz="2000" b="1" dirty="0" smtClean="0">
              <a:solidFill>
                <a:srgbClr val="FFFFFF"/>
              </a:solidFill>
            </a:rPr>
            <a:t>NORMALIZACIÓN DE HABILIDADES</a:t>
          </a:r>
          <a:endParaRPr lang="es-ES" sz="2000" dirty="0">
            <a:solidFill>
              <a:srgbClr val="FFFFFF"/>
            </a:solidFill>
          </a:endParaRPr>
        </a:p>
      </dgm:t>
    </dgm:pt>
    <dgm:pt modelId="{8C8CD983-04D1-4576-BE7A-0584D00650FD}" type="parTrans" cxnId="{A0923052-61F9-456C-B75E-2DAA4DBA4A3A}">
      <dgm:prSet/>
      <dgm:spPr/>
      <dgm:t>
        <a:bodyPr/>
        <a:lstStyle/>
        <a:p>
          <a:endParaRPr lang="es-ES"/>
        </a:p>
      </dgm:t>
    </dgm:pt>
    <dgm:pt modelId="{DF3F74A2-F2ED-4836-BD68-321689766A4E}" type="sibTrans" cxnId="{A0923052-61F9-456C-B75E-2DAA4DBA4A3A}">
      <dgm:prSet/>
      <dgm:spPr/>
      <dgm:t>
        <a:bodyPr/>
        <a:lstStyle/>
        <a:p>
          <a:endParaRPr lang="es-ES"/>
        </a:p>
      </dgm:t>
    </dgm:pt>
    <dgm:pt modelId="{8DBCBC1B-A0E7-4D09-9C27-BEAF1E2A83C4}" type="pres">
      <dgm:prSet presAssocID="{05DFDB94-C0FD-4BA0-9D76-8EEC90D8BA37}" presName="linearFlow" presStyleCnt="0">
        <dgm:presLayoutVars>
          <dgm:dir/>
          <dgm:resizeHandles val="exact"/>
        </dgm:presLayoutVars>
      </dgm:prSet>
      <dgm:spPr/>
    </dgm:pt>
    <dgm:pt modelId="{CA50E06D-534C-4ED0-ADAF-13AC74726B4E}" type="pres">
      <dgm:prSet presAssocID="{3CAE383E-9E0A-49E4-A837-7F9C5104D610}" presName="composite" presStyleCnt="0"/>
      <dgm:spPr/>
    </dgm:pt>
    <dgm:pt modelId="{DA42A97A-3C0C-43AD-BB7F-8FDCF9555C2E}" type="pres">
      <dgm:prSet presAssocID="{3CAE383E-9E0A-49E4-A837-7F9C5104D610}" presName="imgShp" presStyleLbl="fgImgPlace1" presStyleIdx="0" presStyleCnt="3"/>
      <dgm:spPr/>
    </dgm:pt>
    <dgm:pt modelId="{583DD817-409A-41D3-8E5E-D84C469EE0D3}" type="pres">
      <dgm:prSet presAssocID="{3CAE383E-9E0A-49E4-A837-7F9C5104D610}" presName="txShp" presStyleLbl="node1" presStyleIdx="0" presStyleCnt="3">
        <dgm:presLayoutVars>
          <dgm:bulletEnabled val="1"/>
        </dgm:presLayoutVars>
      </dgm:prSet>
      <dgm:spPr/>
      <dgm:t>
        <a:bodyPr/>
        <a:lstStyle/>
        <a:p>
          <a:endParaRPr lang="es-ES"/>
        </a:p>
      </dgm:t>
    </dgm:pt>
    <dgm:pt modelId="{7248B4A6-B098-4358-B6EA-69541E35DD29}" type="pres">
      <dgm:prSet presAssocID="{2554DDDA-C6D3-4EB9-ACA8-B2E8905E8850}" presName="spacing" presStyleCnt="0"/>
      <dgm:spPr/>
    </dgm:pt>
    <dgm:pt modelId="{07E1E60C-9057-45D0-B1B7-B7394255AA93}" type="pres">
      <dgm:prSet presAssocID="{6CBB05D9-49CF-41B8-806A-EDC9E074D85B}" presName="composite" presStyleCnt="0"/>
      <dgm:spPr/>
    </dgm:pt>
    <dgm:pt modelId="{DA83F99B-4CCF-4768-85C4-0C89CE4A17E9}" type="pres">
      <dgm:prSet presAssocID="{6CBB05D9-49CF-41B8-806A-EDC9E074D85B}" presName="imgShp" presStyleLbl="fgImgPlace1" presStyleIdx="1" presStyleCnt="3"/>
      <dgm:spPr/>
    </dgm:pt>
    <dgm:pt modelId="{EC9CAF8F-922E-4273-8B84-1C00192D92C4}" type="pres">
      <dgm:prSet presAssocID="{6CBB05D9-49CF-41B8-806A-EDC9E074D85B}" presName="txShp" presStyleLbl="node1" presStyleIdx="1" presStyleCnt="3" custScaleY="125444">
        <dgm:presLayoutVars>
          <dgm:bulletEnabled val="1"/>
        </dgm:presLayoutVars>
      </dgm:prSet>
      <dgm:spPr/>
      <dgm:t>
        <a:bodyPr/>
        <a:lstStyle/>
        <a:p>
          <a:endParaRPr lang="es-ES"/>
        </a:p>
      </dgm:t>
    </dgm:pt>
    <dgm:pt modelId="{4B403ABE-63D0-42C4-933E-7793A8099626}" type="pres">
      <dgm:prSet presAssocID="{EA5C7CB3-6743-4BA1-9D81-5253DF1C6536}" presName="spacing" presStyleCnt="0"/>
      <dgm:spPr/>
    </dgm:pt>
    <dgm:pt modelId="{2B0496F2-5850-4E12-A3BB-6854755241A8}" type="pres">
      <dgm:prSet presAssocID="{DB1D087D-622A-4B21-A945-37789BCD2456}" presName="composite" presStyleCnt="0"/>
      <dgm:spPr/>
    </dgm:pt>
    <dgm:pt modelId="{BB1493E6-BCFF-454C-869D-7FCE7931E354}" type="pres">
      <dgm:prSet presAssocID="{DB1D087D-622A-4B21-A945-37789BCD2456}" presName="imgShp" presStyleLbl="fgImgPlace1" presStyleIdx="2" presStyleCnt="3"/>
      <dgm:spPr/>
    </dgm:pt>
    <dgm:pt modelId="{98E703CE-51C5-4E8B-A7FF-5B59EC2A7CA1}" type="pres">
      <dgm:prSet presAssocID="{DB1D087D-622A-4B21-A945-37789BCD2456}" presName="txShp" presStyleLbl="node1" presStyleIdx="2" presStyleCnt="3">
        <dgm:presLayoutVars>
          <dgm:bulletEnabled val="1"/>
        </dgm:presLayoutVars>
      </dgm:prSet>
      <dgm:spPr/>
      <dgm:t>
        <a:bodyPr/>
        <a:lstStyle/>
        <a:p>
          <a:endParaRPr lang="es-ES"/>
        </a:p>
      </dgm:t>
    </dgm:pt>
  </dgm:ptLst>
  <dgm:cxnLst>
    <dgm:cxn modelId="{7A86F704-A15F-4AAC-883C-85077112568A}" type="presOf" srcId="{6CBB05D9-49CF-41B8-806A-EDC9E074D85B}" destId="{EC9CAF8F-922E-4273-8B84-1C00192D92C4}" srcOrd="0" destOrd="0" presId="urn:microsoft.com/office/officeart/2005/8/layout/vList3"/>
    <dgm:cxn modelId="{C3154360-17C8-402F-9DE6-C1C2CF71CACB}" type="presOf" srcId="{05DFDB94-C0FD-4BA0-9D76-8EEC90D8BA37}" destId="{8DBCBC1B-A0E7-4D09-9C27-BEAF1E2A83C4}" srcOrd="0" destOrd="0" presId="urn:microsoft.com/office/officeart/2005/8/layout/vList3"/>
    <dgm:cxn modelId="{1A7B9E58-0B24-4BE0-ABF7-D2BC918A0B78}" type="presOf" srcId="{DB1D087D-622A-4B21-A945-37789BCD2456}" destId="{98E703CE-51C5-4E8B-A7FF-5B59EC2A7CA1}" srcOrd="0" destOrd="0" presId="urn:microsoft.com/office/officeart/2005/8/layout/vList3"/>
    <dgm:cxn modelId="{17B094E5-B395-4983-BC2E-E49D039B9C2E}" type="presOf" srcId="{3CAE383E-9E0A-49E4-A837-7F9C5104D610}" destId="{583DD817-409A-41D3-8E5E-D84C469EE0D3}" srcOrd="0" destOrd="0" presId="urn:microsoft.com/office/officeart/2005/8/layout/vList3"/>
    <dgm:cxn modelId="{FBCB6507-45AE-41A3-A685-261FF2AC2E34}" srcId="{05DFDB94-C0FD-4BA0-9D76-8EEC90D8BA37}" destId="{6CBB05D9-49CF-41B8-806A-EDC9E074D85B}" srcOrd="1" destOrd="0" parTransId="{85F9DA92-66E3-42EF-8DB8-EF11FE53EAE1}" sibTransId="{EA5C7CB3-6743-4BA1-9D81-5253DF1C6536}"/>
    <dgm:cxn modelId="{A0923052-61F9-456C-B75E-2DAA4DBA4A3A}" srcId="{05DFDB94-C0FD-4BA0-9D76-8EEC90D8BA37}" destId="{DB1D087D-622A-4B21-A945-37789BCD2456}" srcOrd="2" destOrd="0" parTransId="{8C8CD983-04D1-4576-BE7A-0584D00650FD}" sibTransId="{DF3F74A2-F2ED-4836-BD68-321689766A4E}"/>
    <dgm:cxn modelId="{5F366F26-8207-4283-B275-03A0E237CA36}" srcId="{05DFDB94-C0FD-4BA0-9D76-8EEC90D8BA37}" destId="{3CAE383E-9E0A-49E4-A837-7F9C5104D610}" srcOrd="0" destOrd="0" parTransId="{BCB66407-E177-40E1-8818-C0D7370EE0D2}" sibTransId="{2554DDDA-C6D3-4EB9-ACA8-B2E8905E8850}"/>
    <dgm:cxn modelId="{679CB7EC-3716-443E-AEFE-095663ECDB8F}" type="presParOf" srcId="{8DBCBC1B-A0E7-4D09-9C27-BEAF1E2A83C4}" destId="{CA50E06D-534C-4ED0-ADAF-13AC74726B4E}" srcOrd="0" destOrd="0" presId="urn:microsoft.com/office/officeart/2005/8/layout/vList3"/>
    <dgm:cxn modelId="{D158FC3B-ABE3-4684-96AA-9FE424E72EC5}" type="presParOf" srcId="{CA50E06D-534C-4ED0-ADAF-13AC74726B4E}" destId="{DA42A97A-3C0C-43AD-BB7F-8FDCF9555C2E}" srcOrd="0" destOrd="0" presId="urn:microsoft.com/office/officeart/2005/8/layout/vList3"/>
    <dgm:cxn modelId="{2B8344CE-9814-4817-AC7C-A14F1B87E356}" type="presParOf" srcId="{CA50E06D-534C-4ED0-ADAF-13AC74726B4E}" destId="{583DD817-409A-41D3-8E5E-D84C469EE0D3}" srcOrd="1" destOrd="0" presId="urn:microsoft.com/office/officeart/2005/8/layout/vList3"/>
    <dgm:cxn modelId="{5937CF18-54D4-47F1-AA07-C8E2C9C2E6C2}" type="presParOf" srcId="{8DBCBC1B-A0E7-4D09-9C27-BEAF1E2A83C4}" destId="{7248B4A6-B098-4358-B6EA-69541E35DD29}" srcOrd="1" destOrd="0" presId="urn:microsoft.com/office/officeart/2005/8/layout/vList3"/>
    <dgm:cxn modelId="{A4514648-696D-46AB-B2E5-88BEE00F3B75}" type="presParOf" srcId="{8DBCBC1B-A0E7-4D09-9C27-BEAF1E2A83C4}" destId="{07E1E60C-9057-45D0-B1B7-B7394255AA93}" srcOrd="2" destOrd="0" presId="urn:microsoft.com/office/officeart/2005/8/layout/vList3"/>
    <dgm:cxn modelId="{62DD56DB-7F89-4448-983D-30DBFCEA1FFF}" type="presParOf" srcId="{07E1E60C-9057-45D0-B1B7-B7394255AA93}" destId="{DA83F99B-4CCF-4768-85C4-0C89CE4A17E9}" srcOrd="0" destOrd="0" presId="urn:microsoft.com/office/officeart/2005/8/layout/vList3"/>
    <dgm:cxn modelId="{1D80A9B0-5B33-49CE-8DEF-E82B267F4C5A}" type="presParOf" srcId="{07E1E60C-9057-45D0-B1B7-B7394255AA93}" destId="{EC9CAF8F-922E-4273-8B84-1C00192D92C4}" srcOrd="1" destOrd="0" presId="urn:microsoft.com/office/officeart/2005/8/layout/vList3"/>
    <dgm:cxn modelId="{8C320E61-7CAA-44A8-A15B-7C6B45995BAE}" type="presParOf" srcId="{8DBCBC1B-A0E7-4D09-9C27-BEAF1E2A83C4}" destId="{4B403ABE-63D0-42C4-933E-7793A8099626}" srcOrd="3" destOrd="0" presId="urn:microsoft.com/office/officeart/2005/8/layout/vList3"/>
    <dgm:cxn modelId="{96668D1C-4DDE-4C49-A021-1E8D63A903D7}" type="presParOf" srcId="{8DBCBC1B-A0E7-4D09-9C27-BEAF1E2A83C4}" destId="{2B0496F2-5850-4E12-A3BB-6854755241A8}" srcOrd="4" destOrd="0" presId="urn:microsoft.com/office/officeart/2005/8/layout/vList3"/>
    <dgm:cxn modelId="{89FA048B-A432-4FEE-8643-FD1A9C8DC1B6}" type="presParOf" srcId="{2B0496F2-5850-4E12-A3BB-6854755241A8}" destId="{BB1493E6-BCFF-454C-869D-7FCE7931E354}" srcOrd="0" destOrd="0" presId="urn:microsoft.com/office/officeart/2005/8/layout/vList3"/>
    <dgm:cxn modelId="{BD9C5D52-FFDB-496B-AE58-C644E85F9930}" type="presParOf" srcId="{2B0496F2-5850-4E12-A3BB-6854755241A8}" destId="{98E703CE-51C5-4E8B-A7FF-5B59EC2A7CA1}" srcOrd="1" destOrd="0" presId="urn:microsoft.com/office/officeart/2005/8/layout/vList3"/>
  </dgm:cxnLst>
  <dgm:bg/>
  <dgm:whole/>
</dgm:dataModel>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F2D2E8-CB3B-48FF-A57B-2561206AB9C6}" type="datetimeFigureOut">
              <a:rPr lang="es-ES" smtClean="0"/>
              <a:pPr/>
              <a:t>14/05/2009</a:t>
            </a:fld>
            <a:endParaRPr lang="es-ES"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3DCDDC-BEA1-47B2-BD9B-43F2B762D576}" type="slidenum">
              <a:rPr lang="es-ES" smtClean="0"/>
              <a:pPr/>
              <a:t>‹Nº›</a:t>
            </a:fld>
            <a:endParaRPr lang="es-E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1</a:t>
            </a:fld>
            <a:endParaRPr lang="es-E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10</a:t>
            </a:fld>
            <a:endParaRPr lang="es-E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11</a:t>
            </a:fld>
            <a:endParaRPr lang="es-E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12</a:t>
            </a:fld>
            <a:endParaRPr lang="es-E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13</a:t>
            </a:fld>
            <a:endParaRPr lang="es-E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14</a:t>
            </a:fld>
            <a:endParaRPr lang="es-E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15</a:t>
            </a:fld>
            <a:endParaRPr lang="es-E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16</a:t>
            </a:fld>
            <a:endParaRPr lang="es-E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17</a:t>
            </a:fld>
            <a:endParaRPr lang="es-E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18</a:t>
            </a:fld>
            <a:endParaRPr lang="es-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2</a:t>
            </a:fld>
            <a:endParaRPr lang="es-E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3</a:t>
            </a:fld>
            <a:endParaRPr lang="es-E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4</a:t>
            </a:fld>
            <a:endParaRPr lang="es-E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5</a:t>
            </a:fld>
            <a:endParaRPr lang="es-E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6</a:t>
            </a:fld>
            <a:endParaRPr lang="es-E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7</a:t>
            </a:fld>
            <a:endParaRPr lang="es-E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8</a:t>
            </a:fld>
            <a:endParaRPr lang="es-E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9</a:t>
            </a:fld>
            <a:endParaRPr lang="es-E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E6BF3F92-2124-4CD3-9189-51978060DEA9}" type="datetimeFigureOut">
              <a:rPr lang="es-ES" smtClean="0"/>
              <a:pPr/>
              <a:t>14/05/2009</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575B44E-09AA-4432-955A-A78330ED087B}" type="slidenum">
              <a:rPr lang="es-ES" smtClean="0"/>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E6BF3F92-2124-4CD3-9189-51978060DEA9}" type="datetimeFigureOut">
              <a:rPr lang="es-ES" smtClean="0"/>
              <a:pPr/>
              <a:t>14/05/2009</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575B44E-09AA-4432-955A-A78330ED087B}"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E6BF3F92-2124-4CD3-9189-51978060DEA9}" type="datetimeFigureOut">
              <a:rPr lang="es-ES" smtClean="0"/>
              <a:pPr/>
              <a:t>14/05/2009</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575B44E-09AA-4432-955A-A78330ED087B}"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E6BF3F92-2124-4CD3-9189-51978060DEA9}" type="datetimeFigureOut">
              <a:rPr lang="es-ES" smtClean="0"/>
              <a:pPr/>
              <a:t>14/05/2009</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575B44E-09AA-4432-955A-A78330ED087B}" type="slidenum">
              <a:rPr lang="es-ES" smtClean="0"/>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E6BF3F92-2124-4CD3-9189-51978060DEA9}" type="datetimeFigureOut">
              <a:rPr lang="es-ES" smtClean="0"/>
              <a:pPr/>
              <a:t>14/05/2009</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575B44E-09AA-4432-955A-A78330ED087B}" type="slidenum">
              <a:rPr lang="es-ES" smtClean="0"/>
              <a:pPr/>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E6BF3F92-2124-4CD3-9189-51978060DEA9}" type="datetimeFigureOut">
              <a:rPr lang="es-ES" smtClean="0"/>
              <a:pPr/>
              <a:t>14/05/2009</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F575B44E-09AA-4432-955A-A78330ED087B}" type="slidenum">
              <a:rPr lang="es-ES" smtClean="0"/>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E6BF3F92-2124-4CD3-9189-51978060DEA9}" type="datetimeFigureOut">
              <a:rPr lang="es-ES" smtClean="0"/>
              <a:pPr/>
              <a:t>14/05/2009</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F575B44E-09AA-4432-955A-A78330ED087B}" type="slidenum">
              <a:rPr lang="es-ES" smtClean="0"/>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E6BF3F92-2124-4CD3-9189-51978060DEA9}" type="datetimeFigureOut">
              <a:rPr lang="es-ES" smtClean="0"/>
              <a:pPr/>
              <a:t>14/05/2009</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F575B44E-09AA-4432-955A-A78330ED087B}"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6BF3F92-2124-4CD3-9189-51978060DEA9}" type="datetimeFigureOut">
              <a:rPr lang="es-ES" smtClean="0"/>
              <a:pPr/>
              <a:t>14/05/2009</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F575B44E-09AA-4432-955A-A78330ED087B}"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6BF3F92-2124-4CD3-9189-51978060DEA9}" type="datetimeFigureOut">
              <a:rPr lang="es-ES" smtClean="0"/>
              <a:pPr/>
              <a:t>14/05/2009</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F575B44E-09AA-4432-955A-A78330ED087B}" type="slidenum">
              <a:rPr lang="es-ES" smtClean="0"/>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6BF3F92-2124-4CD3-9189-51978060DEA9}" type="datetimeFigureOut">
              <a:rPr lang="es-ES" smtClean="0"/>
              <a:pPr/>
              <a:t>14/05/2009</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F575B44E-09AA-4432-955A-A78330ED087B}"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BF3F92-2124-4CD3-9189-51978060DEA9}" type="datetimeFigureOut">
              <a:rPr lang="es-ES" smtClean="0"/>
              <a:pPr/>
              <a:t>14/05/2009</a:t>
            </a:fld>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75B44E-09AA-4432-955A-A78330ED087B}" type="slidenum">
              <a:rPr lang="es-ES" smtClean="0"/>
              <a:pPr/>
              <a:t>‹Nº›</a:t>
            </a:fld>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8" Type="http://schemas.openxmlformats.org/officeDocument/2006/relationships/image" Target="../media/image9.gif"/><Relationship Id="rId3" Type="http://schemas.openxmlformats.org/officeDocument/2006/relationships/slide" Target="slide6.xml"/><Relationship Id="rId7" Type="http://schemas.openxmlformats.org/officeDocument/2006/relationships/image" Target="../media/image1.gif"/><Relationship Id="rId12" Type="http://schemas.openxmlformats.org/officeDocument/2006/relationships/image" Target="../media/image12.gif"/><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slide" Target="slide12.xml"/><Relationship Id="rId11" Type="http://schemas.openxmlformats.org/officeDocument/2006/relationships/image" Target="../media/image11.gif"/><Relationship Id="rId5" Type="http://schemas.openxmlformats.org/officeDocument/2006/relationships/slide" Target="slide13.xml"/><Relationship Id="rId10" Type="http://schemas.openxmlformats.org/officeDocument/2006/relationships/slide" Target="slide11.xml"/><Relationship Id="rId4" Type="http://schemas.openxmlformats.org/officeDocument/2006/relationships/slide" Target="slide14.xml"/><Relationship Id="rId9" Type="http://schemas.openxmlformats.org/officeDocument/2006/relationships/image" Target="../media/image10.gif"/></Relationships>
</file>

<file path=ppt/slides/_rels/slide11.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13.gif"/><Relationship Id="rId4" Type="http://schemas.openxmlformats.org/officeDocument/2006/relationships/image" Target="../media/image1.gif"/></Relationships>
</file>

<file path=ppt/slides/_rels/slide12.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12.xml"/><Relationship Id="rId1" Type="http://schemas.openxmlformats.org/officeDocument/2006/relationships/slideLayout" Target="../slideLayouts/slideLayout8.xml"/><Relationship Id="rId5" Type="http://schemas.openxmlformats.org/officeDocument/2006/relationships/image" Target="../media/image14.gif"/><Relationship Id="rId4" Type="http://schemas.openxmlformats.org/officeDocument/2006/relationships/image" Target="../media/image1.gif"/></Relationships>
</file>

<file path=ppt/slides/_rels/slide13.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15.gif"/><Relationship Id="rId4" Type="http://schemas.openxmlformats.org/officeDocument/2006/relationships/image" Target="../media/image1.gif"/></Relationships>
</file>

<file path=ppt/slides/_rels/slide14.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16.gif"/><Relationship Id="rId4" Type="http://schemas.openxmlformats.org/officeDocument/2006/relationships/image" Target="../media/image1.gif"/></Relationships>
</file>

<file path=ppt/slides/_rels/slide1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slide" Target="slide16.xml"/><Relationship Id="rId5" Type="http://schemas.openxmlformats.org/officeDocument/2006/relationships/image" Target="../media/image17.jpeg"/><Relationship Id="rId4" Type="http://schemas.openxmlformats.org/officeDocument/2006/relationships/image" Target="../media/image1.gif"/></Relationships>
</file>

<file path=ppt/slides/_rels/slide1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4.emf"/><Relationship Id="rId5" Type="http://schemas.openxmlformats.org/officeDocument/2006/relationships/slide" Target="slide15.xml"/><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7.xml"/><Relationship Id="rId1" Type="http://schemas.openxmlformats.org/officeDocument/2006/relationships/slideLayout" Target="../slideLayouts/slideLayout8.xml"/><Relationship Id="rId5" Type="http://schemas.openxmlformats.org/officeDocument/2006/relationships/image" Target="../media/image19.png"/><Relationship Id="rId4" Type="http://schemas.openxmlformats.org/officeDocument/2006/relationships/image" Target="../media/image1.gif"/></Relationships>
</file>

<file path=ppt/slides/_rels/slide1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8.xml"/><Relationship Id="rId1" Type="http://schemas.openxmlformats.org/officeDocument/2006/relationships/slideLayout" Target="../slideLayouts/slideLayout8.xml"/><Relationship Id="rId5" Type="http://schemas.openxmlformats.org/officeDocument/2006/relationships/image" Target="../media/image20.png"/><Relationship Id="rId4" Type="http://schemas.openxmlformats.org/officeDocument/2006/relationships/image" Target="../media/image1.gif"/></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openxmlformats.org/officeDocument/2006/relationships/image" Target="../media/image21.gif"/><Relationship Id="rId2" Type="http://schemas.openxmlformats.org/officeDocument/2006/relationships/image" Target="../media/image1.gif"/><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gif"/><Relationship Id="rId5" Type="http://schemas.openxmlformats.org/officeDocument/2006/relationships/slide" Target="slide6.xml"/><Relationship Id="rId4" Type="http://schemas.openxmlformats.org/officeDocument/2006/relationships/slide" Target="slide5.xml"/></Relationships>
</file>

<file path=ppt/slides/_rels/slide2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gif"/></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slide" Target="slide3.xml"/><Relationship Id="rId4" Type="http://schemas.openxmlformats.org/officeDocument/2006/relationships/image" Target="../media/image1.gif"/></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1.gif"/></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slide" Target="slide7.xml"/><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slide" Target="slide9.xml"/><Relationship Id="rId5" Type="http://schemas.openxmlformats.org/officeDocument/2006/relationships/slide" Target="slide10.xml"/><Relationship Id="rId4" Type="http://schemas.openxmlformats.org/officeDocument/2006/relationships/image" Target="../media/image1.gif"/></Relationships>
</file>

<file path=ppt/slides/_rels/slide7.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 Target="slide6.xml"/><Relationship Id="rId7" Type="http://schemas.openxmlformats.org/officeDocument/2006/relationships/slide" Target="slide17.xml"/><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5.gif"/><Relationship Id="rId5" Type="http://schemas.openxmlformats.org/officeDocument/2006/relationships/slide" Target="slide18.xml"/><Relationship Id="rId10" Type="http://schemas.openxmlformats.org/officeDocument/2006/relationships/image" Target="../media/image7.gif"/><Relationship Id="rId4" Type="http://schemas.openxmlformats.org/officeDocument/2006/relationships/image" Target="../media/image1.gif"/><Relationship Id="rId9" Type="http://schemas.openxmlformats.org/officeDocument/2006/relationships/slide" Target="slide15.xml"/></Relationships>
</file>

<file path=ppt/slides/_rels/slide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8.gif"/><Relationship Id="rId5" Type="http://schemas.openxmlformats.org/officeDocument/2006/relationships/image" Target="../media/image1.gif"/><Relationship Id="rId4" Type="http://schemas.openxmlformats.org/officeDocument/2006/relationships/slide" Target="slide2.xml"/></Relationships>
</file>

<file path=ppt/slides/_rels/slide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1.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357166"/>
            <a:ext cx="6215074" cy="6500834"/>
          </a:xfrm>
        </p:spPr>
        <p:txBody>
          <a:bodyPr>
            <a:normAutofit fontScale="90000"/>
          </a:bodyPr>
          <a:lstStyle/>
          <a:p>
            <a:pPr algn="l"/>
            <a:r>
              <a:rPr lang="es-ES" sz="3600" dirty="0" smtClean="0"/>
              <a:t/>
            </a:r>
            <a:br>
              <a:rPr lang="es-ES" sz="3600" dirty="0" smtClean="0"/>
            </a:br>
            <a:r>
              <a:rPr lang="es-ES" sz="3600" dirty="0"/>
              <a:t/>
            </a:r>
            <a:br>
              <a:rPr lang="es-ES" sz="3600" dirty="0"/>
            </a:br>
            <a:r>
              <a:rPr lang="es-ES" sz="3600" dirty="0" smtClean="0"/>
              <a:t/>
            </a:r>
            <a:br>
              <a:rPr lang="es-ES" sz="3600" dirty="0" smtClean="0"/>
            </a:br>
            <a:r>
              <a:rPr lang="es-ES" sz="3600" dirty="0" smtClean="0"/>
              <a:t>       Mª Dolores Castro Larrea</a:t>
            </a:r>
            <a:br>
              <a:rPr lang="es-ES" sz="3600" dirty="0" smtClean="0"/>
            </a:br>
            <a:r>
              <a:rPr lang="es-ES" sz="3600" dirty="0" smtClean="0"/>
              <a:t>       Mª Ángeles García del Río</a:t>
            </a:r>
            <a:br>
              <a:rPr lang="es-ES" sz="3600" dirty="0" smtClean="0"/>
            </a:br>
            <a:r>
              <a:rPr lang="es-ES" sz="3600" dirty="0" smtClean="0"/>
              <a:t>       Gloria Gómez Gutiérrez</a:t>
            </a:r>
            <a:br>
              <a:rPr lang="es-ES" sz="3600" dirty="0" smtClean="0"/>
            </a:br>
            <a:r>
              <a:rPr lang="es-ES" sz="3600" dirty="0"/>
              <a:t/>
            </a:r>
            <a:br>
              <a:rPr lang="es-ES" sz="3600" dirty="0"/>
            </a:br>
            <a:r>
              <a:rPr lang="es-ES" sz="3600" dirty="0" smtClean="0"/>
              <a:t>          2º LADE GRUPO B</a:t>
            </a:r>
            <a:br>
              <a:rPr lang="es-ES" sz="3600" dirty="0" smtClean="0"/>
            </a:br>
            <a:r>
              <a:rPr lang="es-ES" sz="3600" dirty="0" smtClean="0"/>
              <a:t>          CURSO 2008/2009</a:t>
            </a:r>
            <a:br>
              <a:rPr lang="es-ES" sz="3600" dirty="0" smtClean="0"/>
            </a:br>
            <a:r>
              <a:rPr lang="es-ES" sz="3600" dirty="0" smtClean="0"/>
              <a:t/>
            </a:r>
            <a:br>
              <a:rPr lang="es-ES" sz="3600" dirty="0" smtClean="0"/>
            </a:br>
            <a:r>
              <a:rPr lang="es-ES" sz="3600" dirty="0"/>
              <a:t/>
            </a:r>
            <a:br>
              <a:rPr lang="es-ES" sz="3600" dirty="0"/>
            </a:br>
            <a:endParaRPr lang="es-ES" sz="3600" dirty="0"/>
          </a:p>
        </p:txBody>
      </p:sp>
      <p:sp>
        <p:nvSpPr>
          <p:cNvPr id="3" name="2 Subtítulo"/>
          <p:cNvSpPr>
            <a:spLocks noGrp="1"/>
          </p:cNvSpPr>
          <p:nvPr>
            <p:ph type="subTitle" idx="1"/>
          </p:nvPr>
        </p:nvSpPr>
        <p:spPr>
          <a:xfrm>
            <a:off x="0" y="5929306"/>
            <a:ext cx="8786874" cy="928694"/>
          </a:xfrm>
        </p:spPr>
        <p:txBody>
          <a:bodyPr>
            <a:normAutofit/>
          </a:bodyPr>
          <a:lstStyle/>
          <a:p>
            <a:r>
              <a:rPr lang="es-ES" dirty="0" smtClean="0"/>
              <a:t>ORGANIZACIÓN Y DIRECCIÓN DE EMPRESAS</a:t>
            </a:r>
            <a:endParaRPr lang="es-ES" dirty="0"/>
          </a:p>
        </p:txBody>
      </p:sp>
      <p:pic>
        <p:nvPicPr>
          <p:cNvPr id="4" name="3 Imagen" descr="marquesinacolegio1.gif"/>
          <p:cNvPicPr>
            <a:picLocks noChangeAspect="1"/>
          </p:cNvPicPr>
          <p:nvPr/>
        </p:nvPicPr>
        <p:blipFill>
          <a:blip r:embed="rId3"/>
          <a:stretch>
            <a:fillRect/>
          </a:stretch>
        </p:blipFill>
        <p:spPr>
          <a:xfrm>
            <a:off x="0" y="0"/>
            <a:ext cx="10358478" cy="928670"/>
          </a:xfrm>
          <a:prstGeom prst="rect">
            <a:avLst/>
          </a:prstGeom>
        </p:spPr>
      </p:pic>
      <p:pic>
        <p:nvPicPr>
          <p:cNvPr id="5" name="4 Imagen" descr="escudocolegio2.gif"/>
          <p:cNvPicPr>
            <a:picLocks noChangeAspect="1"/>
          </p:cNvPicPr>
          <p:nvPr/>
        </p:nvPicPr>
        <p:blipFill>
          <a:blip r:embed="rId4"/>
          <a:stretch>
            <a:fillRect/>
          </a:stretch>
        </p:blipFill>
        <p:spPr>
          <a:xfrm>
            <a:off x="5214942" y="1643050"/>
            <a:ext cx="3929058" cy="4214842"/>
          </a:xfrm>
          <a:prstGeom prst="rect">
            <a:avLst/>
          </a:prstGeom>
        </p:spPr>
      </p:pic>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Título"/>
          <p:cNvSpPr>
            <a:spLocks noGrp="1"/>
          </p:cNvSpPr>
          <p:nvPr>
            <p:ph type="title"/>
          </p:nvPr>
        </p:nvSpPr>
        <p:spPr>
          <a:xfrm>
            <a:off x="2786050" y="571480"/>
            <a:ext cx="3008313" cy="1162050"/>
          </a:xfrm>
        </p:spPr>
        <p:txBody>
          <a:bodyPr>
            <a:normAutofit/>
          </a:bodyPr>
          <a:lstStyle/>
          <a:p>
            <a:pPr algn="ctr"/>
            <a:r>
              <a:rPr lang="es-ES" sz="4400" b="0" dirty="0" smtClean="0">
                <a:hlinkClick r:id="rId3" action="ppaction://hlinksldjump"/>
              </a:rPr>
              <a:t>Enseñanza</a:t>
            </a:r>
            <a:endParaRPr lang="es-ES" sz="4000" b="0" dirty="0"/>
          </a:p>
        </p:txBody>
      </p:sp>
      <p:sp>
        <p:nvSpPr>
          <p:cNvPr id="9" name="8 Marcador de contenido"/>
          <p:cNvSpPr>
            <a:spLocks noGrp="1"/>
          </p:cNvSpPr>
          <p:nvPr>
            <p:ph idx="1"/>
          </p:nvPr>
        </p:nvSpPr>
        <p:spPr>
          <a:xfrm>
            <a:off x="785786" y="2071678"/>
            <a:ext cx="9072626" cy="4572032"/>
          </a:xfrm>
        </p:spPr>
        <p:txBody>
          <a:bodyPr>
            <a:normAutofit/>
          </a:bodyPr>
          <a:lstStyle/>
          <a:p>
            <a:pPr>
              <a:buFont typeface="Wingdings" pitchFamily="2" charset="2"/>
              <a:buChar char="ü"/>
            </a:pPr>
            <a:r>
              <a:rPr lang="es-ES" dirty="0" smtClean="0"/>
              <a:t>Centro TIC</a:t>
            </a:r>
          </a:p>
          <a:p>
            <a:pPr lvl="8">
              <a:buFont typeface="Wingdings" pitchFamily="2" charset="2"/>
              <a:buChar char="ü"/>
            </a:pPr>
            <a:endParaRPr lang="es-ES" sz="3200" dirty="0" smtClean="0">
              <a:hlinkClick r:id="rId4" action="ppaction://hlinksldjump"/>
            </a:endParaRPr>
          </a:p>
          <a:p>
            <a:pPr lvl="8">
              <a:buFont typeface="Wingdings" pitchFamily="2" charset="2"/>
              <a:buChar char="ü"/>
            </a:pPr>
            <a:r>
              <a:rPr lang="es-ES" sz="3200" dirty="0" smtClean="0"/>
              <a:t>Aula de informática</a:t>
            </a:r>
          </a:p>
          <a:p>
            <a:pPr>
              <a:buNone/>
            </a:pPr>
            <a:endParaRPr lang="es-ES" dirty="0" smtClean="0">
              <a:hlinkClick r:id="rId5" action="ppaction://hlinksldjump"/>
            </a:endParaRPr>
          </a:p>
          <a:p>
            <a:pPr>
              <a:buFont typeface="Wingdings" pitchFamily="2" charset="2"/>
              <a:buChar char="ü"/>
            </a:pPr>
            <a:r>
              <a:rPr lang="es-ES" dirty="0" smtClean="0"/>
              <a:t>Aula de música</a:t>
            </a:r>
          </a:p>
          <a:p>
            <a:pPr lvl="8">
              <a:buNone/>
            </a:pPr>
            <a:endParaRPr lang="es-ES" sz="3200" dirty="0" smtClean="0">
              <a:hlinkClick r:id="rId6" action="ppaction://hlinksldjump"/>
            </a:endParaRPr>
          </a:p>
          <a:p>
            <a:pPr lvl="8">
              <a:buFont typeface="Wingdings" pitchFamily="2" charset="2"/>
              <a:buChar char="ü"/>
            </a:pPr>
            <a:r>
              <a:rPr lang="es-ES" sz="3200" dirty="0" smtClean="0"/>
              <a:t>Educación infantil</a:t>
            </a:r>
          </a:p>
        </p:txBody>
      </p:sp>
      <p:sp>
        <p:nvSpPr>
          <p:cNvPr id="14" name="13 Marcador de texto"/>
          <p:cNvSpPr>
            <a:spLocks noGrp="1"/>
          </p:cNvSpPr>
          <p:nvPr>
            <p:ph type="body" sz="half" idx="2"/>
          </p:nvPr>
        </p:nvSpPr>
        <p:spPr>
          <a:xfrm>
            <a:off x="457200" y="1435101"/>
            <a:ext cx="3008313" cy="350826"/>
          </a:xfrm>
        </p:spPr>
        <p:txBody>
          <a:bodyPr/>
          <a:lstStyle/>
          <a:p>
            <a:endParaRPr lang="es-ES" dirty="0"/>
          </a:p>
        </p:txBody>
      </p:sp>
      <p:pic>
        <p:nvPicPr>
          <p:cNvPr id="12" name="11 Marcador de contenido" descr="marquesinacolegio1.gif"/>
          <p:cNvPicPr>
            <a:picLocks noGrp="1" noChangeAspect="1"/>
          </p:cNvPicPr>
          <p:nvPr>
            <p:ph sz="quarter" idx="4294967295"/>
          </p:nvPr>
        </p:nvPicPr>
        <p:blipFill>
          <a:blip r:embed="rId7"/>
          <a:stretch>
            <a:fillRect/>
          </a:stretch>
        </p:blipFill>
        <p:spPr>
          <a:xfrm>
            <a:off x="0" y="0"/>
            <a:ext cx="10287000" cy="1000125"/>
          </a:xfrm>
        </p:spPr>
      </p:pic>
      <p:pic>
        <p:nvPicPr>
          <p:cNvPr id="1031" name="Picture 7" descr="C:\Users\usuario1\Pictures\Galería multimedia de Microsoft\j0288928.gif">
            <a:hlinkClick r:id="rId6" action="ppaction://hlinksldjump"/>
          </p:cNvPr>
          <p:cNvPicPr>
            <a:picLocks noChangeAspect="1" noChangeArrowheads="1" noCrop="1"/>
          </p:cNvPicPr>
          <p:nvPr/>
        </p:nvPicPr>
        <p:blipFill>
          <a:blip r:embed="rId8"/>
          <a:srcRect/>
          <a:stretch>
            <a:fillRect/>
          </a:stretch>
        </p:blipFill>
        <p:spPr bwMode="auto">
          <a:xfrm>
            <a:off x="5357818" y="3857627"/>
            <a:ext cx="1912329" cy="1643075"/>
          </a:xfrm>
          <a:prstGeom prst="rect">
            <a:avLst/>
          </a:prstGeom>
          <a:noFill/>
        </p:spPr>
      </p:pic>
      <p:pic>
        <p:nvPicPr>
          <p:cNvPr id="1032" name="Picture 8" descr="C:\Users\usuario1\Pictures\Galería multimedia de Microsoft\j0236488.gif">
            <a:hlinkClick r:id="rId5" action="ppaction://hlinksldjump"/>
          </p:cNvPr>
          <p:cNvPicPr>
            <a:picLocks noChangeAspect="1" noChangeArrowheads="1" noCrop="1"/>
          </p:cNvPicPr>
          <p:nvPr/>
        </p:nvPicPr>
        <p:blipFill>
          <a:blip r:embed="rId9"/>
          <a:srcRect/>
          <a:stretch>
            <a:fillRect/>
          </a:stretch>
        </p:blipFill>
        <p:spPr bwMode="auto">
          <a:xfrm>
            <a:off x="1492250" y="5000636"/>
            <a:ext cx="1008048" cy="1857363"/>
          </a:xfrm>
          <a:prstGeom prst="rect">
            <a:avLst/>
          </a:prstGeom>
          <a:noFill/>
        </p:spPr>
      </p:pic>
      <p:pic>
        <p:nvPicPr>
          <p:cNvPr id="1033" name="Picture 9" descr="C:\Users\usuario1\Pictures\Galería multimedia de Microsoft\j0286780.gif">
            <a:hlinkClick r:id="rId10" action="ppaction://hlinksldjump"/>
          </p:cNvPr>
          <p:cNvPicPr>
            <a:picLocks noChangeAspect="1" noChangeArrowheads="1" noCrop="1"/>
          </p:cNvPicPr>
          <p:nvPr/>
        </p:nvPicPr>
        <p:blipFill>
          <a:blip r:embed="rId11"/>
          <a:srcRect/>
          <a:stretch>
            <a:fillRect/>
          </a:stretch>
        </p:blipFill>
        <p:spPr bwMode="auto">
          <a:xfrm>
            <a:off x="857224" y="2928934"/>
            <a:ext cx="2500330" cy="1357322"/>
          </a:xfrm>
          <a:prstGeom prst="rect">
            <a:avLst/>
          </a:prstGeom>
          <a:noFill/>
        </p:spPr>
      </p:pic>
      <p:pic>
        <p:nvPicPr>
          <p:cNvPr id="1026" name="Picture 2" descr="C:\Users\usuario1\Pictures\Galería multimedia de Microsoft\j0284158.gif">
            <a:hlinkClick r:id="rId4" action="ppaction://hlinksldjump"/>
          </p:cNvPr>
          <p:cNvPicPr>
            <a:picLocks noChangeAspect="1" noChangeArrowheads="1" noCrop="1"/>
          </p:cNvPicPr>
          <p:nvPr/>
        </p:nvPicPr>
        <p:blipFill>
          <a:blip r:embed="rId12"/>
          <a:srcRect/>
          <a:stretch>
            <a:fillRect/>
          </a:stretch>
        </p:blipFill>
        <p:spPr bwMode="auto">
          <a:xfrm>
            <a:off x="5214942" y="1571612"/>
            <a:ext cx="2500330" cy="1643074"/>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71802" y="571480"/>
            <a:ext cx="3008313" cy="1162050"/>
          </a:xfrm>
        </p:spPr>
        <p:txBody>
          <a:bodyPr>
            <a:normAutofit/>
          </a:bodyPr>
          <a:lstStyle/>
          <a:p>
            <a:pPr algn="ctr"/>
            <a:r>
              <a:rPr lang="es-ES" sz="4400" b="0" dirty="0" smtClean="0">
                <a:hlinkClick r:id="rId3" action="ppaction://hlinksldjump"/>
              </a:rPr>
              <a:t>Centro TIC</a:t>
            </a:r>
            <a:endParaRPr lang="es-ES" sz="4400" b="0" dirty="0"/>
          </a:p>
        </p:txBody>
      </p:sp>
      <p:pic>
        <p:nvPicPr>
          <p:cNvPr id="5" name="4 Marcador de contenido" descr="marquesinacolegio1.gif"/>
          <p:cNvPicPr>
            <a:picLocks noGrp="1" noChangeAspect="1"/>
          </p:cNvPicPr>
          <p:nvPr>
            <p:ph idx="1"/>
          </p:nvPr>
        </p:nvPicPr>
        <p:blipFill>
          <a:blip r:embed="rId4"/>
          <a:stretch>
            <a:fillRect/>
          </a:stretch>
        </p:blipFill>
        <p:spPr>
          <a:xfrm>
            <a:off x="0" y="0"/>
            <a:ext cx="10358478" cy="1000108"/>
          </a:xfrm>
        </p:spPr>
      </p:pic>
      <p:sp>
        <p:nvSpPr>
          <p:cNvPr id="4" name="3 Marcador de texto"/>
          <p:cNvSpPr>
            <a:spLocks noGrp="1"/>
          </p:cNvSpPr>
          <p:nvPr>
            <p:ph type="body" sz="half" idx="2"/>
          </p:nvPr>
        </p:nvSpPr>
        <p:spPr>
          <a:xfrm>
            <a:off x="428596" y="1643050"/>
            <a:ext cx="8401080" cy="4554551"/>
          </a:xfrm>
        </p:spPr>
        <p:txBody>
          <a:bodyPr/>
          <a:lstStyle/>
          <a:p>
            <a:r>
              <a:rPr lang="es-ES" sz="2000" dirty="0" smtClean="0"/>
              <a:t>Desde 2004, el CEIP Antonio Machado es centro TIC. Se ha conseguido en la segunda convocatoria que se ha hecho para dotar a determinados centros de nuevas tecnologías y de aplicar una forma diferente de enseñar. </a:t>
            </a:r>
          </a:p>
          <a:p>
            <a:r>
              <a:rPr lang="es-ES" sz="2000" dirty="0" smtClean="0"/>
              <a:t>Para los ciclos segundo y tercero de primaria se ponen en las clases un ordenador para cada dos alumnos, además de otros medios como una plataforma educativa donde se alojan los recursos educativos elaborados por el profesorado y los trabajos de los alumnos. Asimismo, el acceso a internet permite la ampliación de conocimientos y la apertura a un mundo de información a disposición de toda la comunidad educativa.</a:t>
            </a:r>
          </a:p>
          <a:p>
            <a:endParaRPr lang="es-ES" dirty="0"/>
          </a:p>
        </p:txBody>
      </p:sp>
      <p:pic>
        <p:nvPicPr>
          <p:cNvPr id="6" name="5 Imagen" descr="fotoaulatic.gif"/>
          <p:cNvPicPr>
            <a:picLocks noChangeAspect="1"/>
          </p:cNvPicPr>
          <p:nvPr/>
        </p:nvPicPr>
        <p:blipFill>
          <a:blip r:embed="rId5"/>
          <a:stretch>
            <a:fillRect/>
          </a:stretch>
        </p:blipFill>
        <p:spPr>
          <a:xfrm>
            <a:off x="2857488" y="4929198"/>
            <a:ext cx="3714776" cy="1714512"/>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2976" y="500042"/>
            <a:ext cx="6543692" cy="1162050"/>
          </a:xfrm>
        </p:spPr>
        <p:txBody>
          <a:bodyPr>
            <a:noAutofit/>
          </a:bodyPr>
          <a:lstStyle/>
          <a:p>
            <a:pPr algn="ctr"/>
            <a:r>
              <a:rPr lang="es-ES" sz="4400" b="0" dirty="0" smtClean="0">
                <a:hlinkClick r:id="rId3" action="ppaction://hlinksldjump"/>
              </a:rPr>
              <a:t>Educación infantil</a:t>
            </a:r>
            <a:endParaRPr lang="es-ES" sz="4400" b="0" dirty="0"/>
          </a:p>
        </p:txBody>
      </p:sp>
      <p:pic>
        <p:nvPicPr>
          <p:cNvPr id="5" name="4 Marcador de contenido" descr="marquesinacolegio1.gif"/>
          <p:cNvPicPr>
            <a:picLocks noGrp="1" noChangeAspect="1"/>
          </p:cNvPicPr>
          <p:nvPr>
            <p:ph idx="1"/>
          </p:nvPr>
        </p:nvPicPr>
        <p:blipFill>
          <a:blip r:embed="rId4"/>
          <a:stretch>
            <a:fillRect/>
          </a:stretch>
        </p:blipFill>
        <p:spPr>
          <a:xfrm>
            <a:off x="0" y="0"/>
            <a:ext cx="10358478" cy="928670"/>
          </a:xfrm>
        </p:spPr>
      </p:pic>
      <p:sp>
        <p:nvSpPr>
          <p:cNvPr id="4" name="3 Marcador de texto"/>
          <p:cNvSpPr>
            <a:spLocks noGrp="1"/>
          </p:cNvSpPr>
          <p:nvPr>
            <p:ph type="body" sz="half" idx="2"/>
          </p:nvPr>
        </p:nvSpPr>
        <p:spPr>
          <a:xfrm>
            <a:off x="285720" y="1643050"/>
            <a:ext cx="8643998" cy="4857784"/>
          </a:xfrm>
        </p:spPr>
        <p:txBody>
          <a:bodyPr>
            <a:normAutofit/>
          </a:bodyPr>
          <a:lstStyle/>
          <a:p>
            <a:r>
              <a:rPr lang="es-ES" sz="2000" dirty="0" smtClean="0"/>
              <a:t>Las aulas de educación infantil cubren la etapa desde 3 a 5 años, en esta etapa se les enseña a los niños los fundamentos básicos para desenvolverse en la escuela y que van de los principios básicos de motricidad o lenguaje a las primeras letras y números. La metodología dinámica, donde el juego se convierte en un componente fundamental, propicia que los alumnos se diviertan en la escuela al mismo tiempo que aprenden y desarrollan sus potencialidades.</a:t>
            </a:r>
          </a:p>
          <a:p>
            <a:endParaRPr lang="es-ES" sz="2000" dirty="0"/>
          </a:p>
        </p:txBody>
      </p:sp>
      <p:pic>
        <p:nvPicPr>
          <p:cNvPr id="6" name="5 Imagen" descr="fotoinfantil2.gif"/>
          <p:cNvPicPr>
            <a:picLocks noChangeAspect="1"/>
          </p:cNvPicPr>
          <p:nvPr/>
        </p:nvPicPr>
        <p:blipFill>
          <a:blip r:embed="rId5"/>
          <a:stretch>
            <a:fillRect/>
          </a:stretch>
        </p:blipFill>
        <p:spPr>
          <a:xfrm>
            <a:off x="1785918" y="3714752"/>
            <a:ext cx="5643602" cy="2714644"/>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43174" y="642918"/>
            <a:ext cx="5000660" cy="1162050"/>
          </a:xfrm>
        </p:spPr>
        <p:txBody>
          <a:bodyPr>
            <a:noAutofit/>
          </a:bodyPr>
          <a:lstStyle/>
          <a:p>
            <a:r>
              <a:rPr lang="es-ES" sz="4400" b="0" dirty="0" smtClean="0">
                <a:hlinkClick r:id="rId3" action="ppaction://hlinksldjump"/>
              </a:rPr>
              <a:t>Aula de Música</a:t>
            </a:r>
            <a:endParaRPr lang="es-ES" sz="4400" b="0" dirty="0"/>
          </a:p>
        </p:txBody>
      </p:sp>
      <p:pic>
        <p:nvPicPr>
          <p:cNvPr id="5" name="4 Marcador de contenido" descr="marquesinacolegio1.gif"/>
          <p:cNvPicPr>
            <a:picLocks noGrp="1" noChangeAspect="1"/>
          </p:cNvPicPr>
          <p:nvPr>
            <p:ph idx="1"/>
          </p:nvPr>
        </p:nvPicPr>
        <p:blipFill>
          <a:blip r:embed="rId4"/>
          <a:stretch>
            <a:fillRect/>
          </a:stretch>
        </p:blipFill>
        <p:spPr>
          <a:xfrm>
            <a:off x="0" y="0"/>
            <a:ext cx="10072726" cy="1000108"/>
          </a:xfrm>
        </p:spPr>
      </p:pic>
      <p:sp>
        <p:nvSpPr>
          <p:cNvPr id="4" name="3 Marcador de texto"/>
          <p:cNvSpPr>
            <a:spLocks noGrp="1"/>
          </p:cNvSpPr>
          <p:nvPr>
            <p:ph type="body" sz="half" idx="2"/>
          </p:nvPr>
        </p:nvSpPr>
        <p:spPr>
          <a:xfrm>
            <a:off x="457200" y="2000240"/>
            <a:ext cx="8329642" cy="4125923"/>
          </a:xfrm>
        </p:spPr>
        <p:txBody>
          <a:bodyPr>
            <a:normAutofit/>
          </a:bodyPr>
          <a:lstStyle/>
          <a:p>
            <a:r>
              <a:rPr lang="es-ES" sz="2000" dirty="0" smtClean="0"/>
              <a:t>Una completa aula de música permite a nuestros alumnos desarrollar sus capacidades en torno a esta materia, contando con un material específico y un espacio adecuado para ello. En el aula de música comienzan con seis años a adquirir los conocimientos básicos que les permitirá apreciar la importancia de este Arte e incluso serán capaces de interpretar algunas composiciones.</a:t>
            </a:r>
            <a:endParaRPr lang="es-ES" sz="2000" dirty="0"/>
          </a:p>
        </p:txBody>
      </p:sp>
      <p:pic>
        <p:nvPicPr>
          <p:cNvPr id="6" name="5 Imagen" descr="fotoaulamusica.gif"/>
          <p:cNvPicPr>
            <a:picLocks noChangeAspect="1"/>
          </p:cNvPicPr>
          <p:nvPr/>
        </p:nvPicPr>
        <p:blipFill>
          <a:blip r:embed="rId5"/>
          <a:stretch>
            <a:fillRect/>
          </a:stretch>
        </p:blipFill>
        <p:spPr>
          <a:xfrm>
            <a:off x="2071670" y="3714752"/>
            <a:ext cx="5143536" cy="2857496"/>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14546" y="642918"/>
            <a:ext cx="5972188" cy="1162050"/>
          </a:xfrm>
        </p:spPr>
        <p:txBody>
          <a:bodyPr>
            <a:noAutofit/>
          </a:bodyPr>
          <a:lstStyle/>
          <a:p>
            <a:r>
              <a:rPr lang="es-ES" sz="4400" b="0" dirty="0" smtClean="0">
                <a:hlinkClick r:id="rId3" action="ppaction://hlinksldjump"/>
              </a:rPr>
              <a:t>Aula de Informática</a:t>
            </a:r>
            <a:endParaRPr lang="es-ES" sz="4400" b="0" dirty="0"/>
          </a:p>
        </p:txBody>
      </p:sp>
      <p:pic>
        <p:nvPicPr>
          <p:cNvPr id="5" name="4 Marcador de contenido" descr="marquesinacolegio1.gif"/>
          <p:cNvPicPr>
            <a:picLocks noGrp="1" noChangeAspect="1"/>
          </p:cNvPicPr>
          <p:nvPr>
            <p:ph idx="1"/>
          </p:nvPr>
        </p:nvPicPr>
        <p:blipFill>
          <a:blip r:embed="rId4"/>
          <a:stretch>
            <a:fillRect/>
          </a:stretch>
        </p:blipFill>
        <p:spPr>
          <a:xfrm>
            <a:off x="0" y="1"/>
            <a:ext cx="10215602" cy="1000107"/>
          </a:xfrm>
        </p:spPr>
      </p:pic>
      <p:sp>
        <p:nvSpPr>
          <p:cNvPr id="4" name="3 Marcador de texto"/>
          <p:cNvSpPr>
            <a:spLocks noGrp="1"/>
          </p:cNvSpPr>
          <p:nvPr>
            <p:ph type="body" sz="half" idx="2"/>
          </p:nvPr>
        </p:nvSpPr>
        <p:spPr>
          <a:xfrm>
            <a:off x="457200" y="1714488"/>
            <a:ext cx="8115328" cy="5000660"/>
          </a:xfrm>
        </p:spPr>
        <p:txBody>
          <a:bodyPr/>
          <a:lstStyle/>
          <a:p>
            <a:endParaRPr lang="es-ES" sz="2000" dirty="0" smtClean="0"/>
          </a:p>
          <a:p>
            <a:r>
              <a:rPr lang="es-ES" sz="2000" dirty="0" smtClean="0"/>
              <a:t>Primero fue el proyecto Red-Aula, dotado con cinco ordenadores conectados en red, así como impresora y escáner; posteriormente, con el Plan Familia, recibieron equipos más que ampliaron la red existente y permitieron acoger un mayor número de alumnos al mismo tiempo. Actualmente, el aula de informática se emplea para las actividades extraescolares del Plan Familia y para aquellos cursos que quedaron fuera del Proyecto TIC (Infantil, 1º y 2º)</a:t>
            </a:r>
            <a:endParaRPr lang="es-ES" sz="2000" dirty="0"/>
          </a:p>
        </p:txBody>
      </p:sp>
      <p:pic>
        <p:nvPicPr>
          <p:cNvPr id="6" name="5 Imagen" descr="fotoinformatica.gif"/>
          <p:cNvPicPr>
            <a:picLocks noChangeAspect="1"/>
          </p:cNvPicPr>
          <p:nvPr/>
        </p:nvPicPr>
        <p:blipFill>
          <a:blip r:embed="rId5"/>
          <a:stretch>
            <a:fillRect/>
          </a:stretch>
        </p:blipFill>
        <p:spPr>
          <a:xfrm>
            <a:off x="2643174" y="4286256"/>
            <a:ext cx="3214710" cy="2428892"/>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43042" y="500042"/>
            <a:ext cx="5286412" cy="1162050"/>
          </a:xfrm>
        </p:spPr>
        <p:txBody>
          <a:bodyPr>
            <a:noAutofit/>
          </a:bodyPr>
          <a:lstStyle/>
          <a:p>
            <a:pPr algn="ctr"/>
            <a:r>
              <a:rPr lang="es-ES" sz="4400" b="0" dirty="0" smtClean="0">
                <a:hlinkClick r:id="rId3" action="ppaction://hlinksldjump"/>
              </a:rPr>
              <a:t>Comedor</a:t>
            </a:r>
            <a:endParaRPr lang="es-ES" sz="4400" b="0" dirty="0"/>
          </a:p>
        </p:txBody>
      </p:sp>
      <p:pic>
        <p:nvPicPr>
          <p:cNvPr id="5" name="4 Marcador de contenido" descr="marquesinacolegio1.gif"/>
          <p:cNvPicPr>
            <a:picLocks noGrp="1" noChangeAspect="1"/>
          </p:cNvPicPr>
          <p:nvPr>
            <p:ph idx="1"/>
          </p:nvPr>
        </p:nvPicPr>
        <p:blipFill>
          <a:blip r:embed="rId4"/>
          <a:stretch>
            <a:fillRect/>
          </a:stretch>
        </p:blipFill>
        <p:spPr>
          <a:xfrm>
            <a:off x="0" y="0"/>
            <a:ext cx="10215602" cy="928670"/>
          </a:xfrm>
        </p:spPr>
      </p:pic>
      <p:sp>
        <p:nvSpPr>
          <p:cNvPr id="4" name="3 Marcador de texto"/>
          <p:cNvSpPr>
            <a:spLocks noGrp="1"/>
          </p:cNvSpPr>
          <p:nvPr>
            <p:ph type="body" sz="half" idx="2"/>
          </p:nvPr>
        </p:nvSpPr>
        <p:spPr>
          <a:xfrm>
            <a:off x="428596" y="1785926"/>
            <a:ext cx="4329114" cy="4643470"/>
          </a:xfrm>
        </p:spPr>
        <p:txBody>
          <a:bodyPr>
            <a:normAutofit fontScale="92500" lnSpcReduction="20000"/>
          </a:bodyPr>
          <a:lstStyle/>
          <a:p>
            <a:r>
              <a:rPr lang="es-ES" sz="2000" dirty="0" smtClean="0"/>
              <a:t>De septiembre a junio funciona el servicio de comedor escolar. En unas instalaciones recientemente renovadas, los alimentos son elaborados en el mismo recinto por profesionales cualificadas. La vigilancia y atención a los alumnos se realiza por monitoras, lo que permite admitir a alumnos desde los tres años. Desde el comienzo del curso el comedor pasa por diversos controles sanitarios, que garantizan la higiene y calidad de todo el proceso de elaboración de los alimentos. Asimismo, los menús se configuran atendiendo a parámetros dietéticos, de forma que cumplan con las necesidades nutritivas de cualquier niño de esta edad y adaptándose en el caso de que hubiera alumnos con alimentación específica</a:t>
            </a:r>
            <a:r>
              <a:rPr lang="es-ES" dirty="0" smtClean="0"/>
              <a:t>.</a:t>
            </a:r>
          </a:p>
        </p:txBody>
      </p:sp>
      <p:pic>
        <p:nvPicPr>
          <p:cNvPr id="7" name="6 Imagen" descr="fotocomedor2.jpg"/>
          <p:cNvPicPr>
            <a:picLocks noChangeAspect="1"/>
          </p:cNvPicPr>
          <p:nvPr/>
        </p:nvPicPr>
        <p:blipFill>
          <a:blip r:embed="rId5"/>
          <a:stretch>
            <a:fillRect/>
          </a:stretch>
        </p:blipFill>
        <p:spPr>
          <a:xfrm>
            <a:off x="4857752" y="2214554"/>
            <a:ext cx="3714776" cy="3429024"/>
          </a:xfrm>
          <a:prstGeom prst="rect">
            <a:avLst/>
          </a:prstGeom>
        </p:spPr>
      </p:pic>
      <p:graphicFrame>
        <p:nvGraphicFramePr>
          <p:cNvPr id="8" name="7 Tabla"/>
          <p:cNvGraphicFramePr>
            <a:graphicFrameLocks noGrp="1"/>
          </p:cNvGraphicFramePr>
          <p:nvPr/>
        </p:nvGraphicFramePr>
        <p:xfrm>
          <a:off x="1500166" y="6286520"/>
          <a:ext cx="6096000" cy="370840"/>
        </p:xfrm>
        <a:graphic>
          <a:graphicData uri="http://schemas.openxmlformats.org/drawingml/2006/table">
            <a:tbl>
              <a:tblPr firstRow="1" bandRow="1">
                <a:effectLst/>
                <a:tableStyleId>{5C22544A-7EE6-4342-B048-85BDC9FD1C3A}</a:tableStyleId>
              </a:tblPr>
              <a:tblGrid>
                <a:gridCol w="6096000"/>
              </a:tblGrid>
              <a:tr h="370840">
                <a:tc>
                  <a:txBody>
                    <a:bodyPr/>
                    <a:lstStyle/>
                    <a:p>
                      <a:pPr algn="ctr"/>
                      <a:r>
                        <a:rPr lang="es-ES" dirty="0" smtClean="0">
                          <a:solidFill>
                            <a:schemeClr val="tx1"/>
                          </a:solidFill>
                          <a:hlinkClick r:id="rId6" action="ppaction://hlinksldjump"/>
                        </a:rPr>
                        <a:t>Menú</a:t>
                      </a:r>
                      <a:r>
                        <a:rPr lang="es-ES" baseline="0" dirty="0" smtClean="0">
                          <a:solidFill>
                            <a:schemeClr val="tx1"/>
                          </a:solidFill>
                          <a:hlinkClick r:id="rId6" action="ppaction://hlinksldjump"/>
                        </a:rPr>
                        <a:t> semanal</a:t>
                      </a:r>
                      <a:endParaRPr lang="es-ES" dirty="0">
                        <a:solidFill>
                          <a:schemeClr val="tx1"/>
                        </a:solidFill>
                      </a:endParaRPr>
                    </a:p>
                  </a:txBody>
                  <a:tcPr>
                    <a:no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pic>
        <p:nvPicPr>
          <p:cNvPr id="5" name="4 Marcador de contenido" descr="marquesinacolegio1.gif"/>
          <p:cNvPicPr>
            <a:picLocks noGrp="1" noChangeAspect="1"/>
          </p:cNvPicPr>
          <p:nvPr>
            <p:ph idx="1"/>
          </p:nvPr>
        </p:nvPicPr>
        <p:blipFill>
          <a:blip r:embed="rId3"/>
          <a:stretch>
            <a:fillRect/>
          </a:stretch>
        </p:blipFill>
        <p:spPr>
          <a:xfrm>
            <a:off x="0" y="0"/>
            <a:ext cx="10215602" cy="1000108"/>
          </a:xfrm>
        </p:spPr>
      </p:pic>
      <p:sp>
        <p:nvSpPr>
          <p:cNvPr id="4" name="3 Marcador de texto"/>
          <p:cNvSpPr>
            <a:spLocks noGrp="1"/>
          </p:cNvSpPr>
          <p:nvPr>
            <p:ph type="body" sz="half" idx="2"/>
          </p:nvPr>
        </p:nvSpPr>
        <p:spPr/>
        <p:txBody>
          <a:bodyPr/>
          <a:lstStyle/>
          <a:p>
            <a:endParaRPr lang="es-ES" dirty="0"/>
          </a:p>
        </p:txBody>
      </p:sp>
      <p:pic>
        <p:nvPicPr>
          <p:cNvPr id="6" name="5 Imagen" descr="Comidas.jpg"/>
          <p:cNvPicPr>
            <a:picLocks noChangeAspect="1"/>
          </p:cNvPicPr>
          <p:nvPr/>
        </p:nvPicPr>
        <p:blipFill>
          <a:blip r:embed="rId4"/>
          <a:stretch>
            <a:fillRect/>
          </a:stretch>
        </p:blipFill>
        <p:spPr>
          <a:xfrm>
            <a:off x="285720" y="1214422"/>
            <a:ext cx="8643998" cy="5357850"/>
          </a:xfrm>
          <a:prstGeom prst="rect">
            <a:avLst/>
          </a:prstGeom>
          <a:ln>
            <a:noFill/>
          </a:ln>
          <a:effectLst>
            <a:softEdge rad="112500"/>
          </a:effectLst>
        </p:spPr>
      </p:pic>
      <p:pic>
        <p:nvPicPr>
          <p:cNvPr id="1026" name="Picture 2">
            <a:hlinkClick r:id="rId5" action="ppaction://hlinksldjump"/>
          </p:cNvPr>
          <p:cNvPicPr>
            <a:picLocks noChangeAspect="1" noChangeArrowheads="1"/>
          </p:cNvPicPr>
          <p:nvPr/>
        </p:nvPicPr>
        <p:blipFill>
          <a:blip r:embed="rId6"/>
          <a:srcRect/>
          <a:stretch>
            <a:fillRect/>
          </a:stretch>
        </p:blipFill>
        <p:spPr bwMode="auto">
          <a:xfrm>
            <a:off x="7286644" y="5286388"/>
            <a:ext cx="1190625" cy="92869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488" y="642918"/>
            <a:ext cx="5257808" cy="1162050"/>
          </a:xfrm>
        </p:spPr>
        <p:txBody>
          <a:bodyPr>
            <a:noAutofit/>
          </a:bodyPr>
          <a:lstStyle/>
          <a:p>
            <a:r>
              <a:rPr lang="es-ES" sz="4400" b="0" dirty="0" smtClean="0">
                <a:hlinkClick r:id="rId3" action="ppaction://hlinksldjump"/>
              </a:rPr>
              <a:t>Aula Matinal</a:t>
            </a:r>
            <a:endParaRPr lang="es-ES" sz="4400" b="0" dirty="0"/>
          </a:p>
        </p:txBody>
      </p:sp>
      <p:pic>
        <p:nvPicPr>
          <p:cNvPr id="5" name="4 Marcador de contenido" descr="marquesinacolegio1.gif"/>
          <p:cNvPicPr>
            <a:picLocks noGrp="1" noChangeAspect="1"/>
          </p:cNvPicPr>
          <p:nvPr>
            <p:ph idx="1"/>
          </p:nvPr>
        </p:nvPicPr>
        <p:blipFill>
          <a:blip r:embed="rId4"/>
          <a:stretch>
            <a:fillRect/>
          </a:stretch>
        </p:blipFill>
        <p:spPr>
          <a:xfrm>
            <a:off x="0" y="0"/>
            <a:ext cx="10215602" cy="1000108"/>
          </a:xfrm>
        </p:spPr>
      </p:pic>
      <p:sp>
        <p:nvSpPr>
          <p:cNvPr id="4" name="3 Marcador de texto"/>
          <p:cNvSpPr>
            <a:spLocks noGrp="1"/>
          </p:cNvSpPr>
          <p:nvPr>
            <p:ph type="body" sz="half" idx="2"/>
          </p:nvPr>
        </p:nvSpPr>
        <p:spPr>
          <a:xfrm>
            <a:off x="457200" y="1785926"/>
            <a:ext cx="8329642" cy="4340237"/>
          </a:xfrm>
        </p:spPr>
        <p:txBody>
          <a:bodyPr>
            <a:normAutofit/>
          </a:bodyPr>
          <a:lstStyle/>
          <a:p>
            <a:r>
              <a:rPr lang="es-ES" sz="2000" dirty="0" smtClean="0"/>
              <a:t>A partir de 2002 funciona en el Centro un servicio que pretende responder a las necesidades de familias que por sus horarios deban dejar a sus hijos en el Colegio a horas más tempranas. Aquí se les da el desayuno y se mantienen vigilados por monitoras especializadas realizando diversas  actividades.</a:t>
            </a:r>
            <a:endParaRPr lang="es-ES" sz="2000" dirty="0"/>
          </a:p>
        </p:txBody>
      </p:sp>
      <p:pic>
        <p:nvPicPr>
          <p:cNvPr id="6" name="5 Imagen" descr="aulamatinal.bmp"/>
          <p:cNvPicPr>
            <a:picLocks noChangeAspect="1"/>
          </p:cNvPicPr>
          <p:nvPr/>
        </p:nvPicPr>
        <p:blipFill>
          <a:blip r:embed="rId5"/>
          <a:stretch>
            <a:fillRect/>
          </a:stretch>
        </p:blipFill>
        <p:spPr>
          <a:xfrm>
            <a:off x="2571736" y="3286124"/>
            <a:ext cx="3571900" cy="3143272"/>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43240" y="571480"/>
            <a:ext cx="3008313" cy="1162050"/>
          </a:xfrm>
        </p:spPr>
        <p:txBody>
          <a:bodyPr>
            <a:normAutofit/>
          </a:bodyPr>
          <a:lstStyle/>
          <a:p>
            <a:r>
              <a:rPr lang="es-ES" sz="4400" b="0" dirty="0" smtClean="0">
                <a:hlinkClick r:id="rId3" action="ppaction://hlinksldjump"/>
              </a:rPr>
              <a:t>Biblioteca</a:t>
            </a:r>
            <a:endParaRPr lang="es-ES" sz="4400" b="0" dirty="0"/>
          </a:p>
        </p:txBody>
      </p:sp>
      <p:pic>
        <p:nvPicPr>
          <p:cNvPr id="5" name="4 Marcador de contenido" descr="marquesinacolegio1.gif"/>
          <p:cNvPicPr>
            <a:picLocks noGrp="1" noChangeAspect="1"/>
          </p:cNvPicPr>
          <p:nvPr>
            <p:ph idx="1"/>
          </p:nvPr>
        </p:nvPicPr>
        <p:blipFill>
          <a:blip r:embed="rId4"/>
          <a:stretch>
            <a:fillRect/>
          </a:stretch>
        </p:blipFill>
        <p:spPr>
          <a:xfrm>
            <a:off x="0" y="0"/>
            <a:ext cx="10215602" cy="1000108"/>
          </a:xfrm>
        </p:spPr>
      </p:pic>
      <p:sp>
        <p:nvSpPr>
          <p:cNvPr id="4" name="3 Marcador de texto"/>
          <p:cNvSpPr>
            <a:spLocks noGrp="1"/>
          </p:cNvSpPr>
          <p:nvPr>
            <p:ph type="body" sz="half" idx="2"/>
          </p:nvPr>
        </p:nvSpPr>
        <p:spPr>
          <a:xfrm>
            <a:off x="457200" y="1714488"/>
            <a:ext cx="8258204" cy="4411675"/>
          </a:xfrm>
        </p:spPr>
        <p:txBody>
          <a:bodyPr>
            <a:normAutofit/>
          </a:bodyPr>
          <a:lstStyle/>
          <a:p>
            <a:r>
              <a:rPr lang="es-ES" sz="2000" dirty="0" smtClean="0"/>
              <a:t>A lo largo de muchos años se ha ido formando una biblioteca que recoge numerosos fondos bibliográficos dedicados a la literatura infantil. Diversas colecciones de las editoriales más prestigiosas permiten a los alumnos tener una visión amplia de la literatura que va dirigida especialmente a sus edades. La biblioteca se completa con obras de consulta, sala de lectura y servicio de préstamos, que se encuentra en fase de informatización.</a:t>
            </a:r>
            <a:endParaRPr lang="es-ES" sz="2000" dirty="0"/>
          </a:p>
        </p:txBody>
      </p:sp>
      <p:pic>
        <p:nvPicPr>
          <p:cNvPr id="6" name="5 Imagen" descr="biblioteca.bmp"/>
          <p:cNvPicPr>
            <a:picLocks noChangeAspect="1"/>
          </p:cNvPicPr>
          <p:nvPr/>
        </p:nvPicPr>
        <p:blipFill>
          <a:blip r:embed="rId5"/>
          <a:stretch>
            <a:fillRect/>
          </a:stretch>
        </p:blipFill>
        <p:spPr>
          <a:xfrm>
            <a:off x="2357422" y="3857628"/>
            <a:ext cx="3857652" cy="250033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4414" y="571480"/>
            <a:ext cx="8258204" cy="1162050"/>
          </a:xfrm>
        </p:spPr>
        <p:txBody>
          <a:bodyPr>
            <a:noAutofit/>
          </a:bodyPr>
          <a:lstStyle/>
          <a:p>
            <a:r>
              <a:rPr lang="es-ES" sz="4400" b="0" dirty="0" smtClean="0"/>
              <a:t> Mecanismos de Coordinación</a:t>
            </a:r>
            <a:endParaRPr lang="es-ES" sz="4400" b="0" dirty="0"/>
          </a:p>
        </p:txBody>
      </p:sp>
      <p:pic>
        <p:nvPicPr>
          <p:cNvPr id="5" name="4 Marcador de contenido" descr="1.gif"/>
          <p:cNvPicPr>
            <a:picLocks noGrp="1" noChangeAspect="1"/>
          </p:cNvPicPr>
          <p:nvPr>
            <p:ph idx="1"/>
          </p:nvPr>
        </p:nvPicPr>
        <p:blipFill>
          <a:blip r:embed="rId2"/>
          <a:stretch>
            <a:fillRect/>
          </a:stretch>
        </p:blipFill>
        <p:spPr>
          <a:xfrm>
            <a:off x="0" y="0"/>
            <a:ext cx="10215602" cy="1000108"/>
          </a:xfrm>
        </p:spPr>
      </p:pic>
      <p:sp>
        <p:nvSpPr>
          <p:cNvPr id="4" name="3 Marcador de texto"/>
          <p:cNvSpPr>
            <a:spLocks noGrp="1"/>
          </p:cNvSpPr>
          <p:nvPr>
            <p:ph type="body" sz="half" idx="2"/>
          </p:nvPr>
        </p:nvSpPr>
        <p:spPr>
          <a:xfrm>
            <a:off x="457200" y="1643050"/>
            <a:ext cx="8329642" cy="4929222"/>
          </a:xfrm>
        </p:spPr>
        <p:txBody>
          <a:bodyPr/>
          <a:lstStyle/>
          <a:p>
            <a:endParaRPr lang="es-ES" dirty="0"/>
          </a:p>
        </p:txBody>
      </p:sp>
      <p:graphicFrame>
        <p:nvGraphicFramePr>
          <p:cNvPr id="6" name="5 Diagrama"/>
          <p:cNvGraphicFramePr/>
          <p:nvPr/>
        </p:nvGraphicFramePr>
        <p:xfrm>
          <a:off x="0" y="1714488"/>
          <a:ext cx="9358346" cy="5143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descr="F:\Trabajo Organización\j0309721.gif"/>
          <p:cNvPicPr>
            <a:picLocks noChangeAspect="1" noChangeArrowheads="1" noCrop="1"/>
          </p:cNvPicPr>
          <p:nvPr/>
        </p:nvPicPr>
        <p:blipFill>
          <a:blip r:embed="rId7"/>
          <a:srcRect/>
          <a:stretch>
            <a:fillRect/>
          </a:stretch>
        </p:blipFill>
        <p:spPr bwMode="auto">
          <a:xfrm>
            <a:off x="1571604" y="2000240"/>
            <a:ext cx="657225" cy="742950"/>
          </a:xfrm>
          <a:prstGeom prst="rect">
            <a:avLst/>
          </a:prstGeom>
          <a:noFill/>
        </p:spPr>
      </p:pic>
      <p:pic>
        <p:nvPicPr>
          <p:cNvPr id="1027" name="Picture 3" descr="D:\usuario\Pictures\Galería multimedia de Microsoft\j0309721.gif"/>
          <p:cNvPicPr>
            <a:picLocks noChangeAspect="1" noChangeArrowheads="1" noCrop="1"/>
          </p:cNvPicPr>
          <p:nvPr/>
        </p:nvPicPr>
        <p:blipFill>
          <a:blip r:embed="rId7"/>
          <a:srcRect/>
          <a:stretch>
            <a:fillRect/>
          </a:stretch>
        </p:blipFill>
        <p:spPr bwMode="auto">
          <a:xfrm>
            <a:off x="1555750" y="3910013"/>
            <a:ext cx="657225" cy="742950"/>
          </a:xfrm>
          <a:prstGeom prst="rect">
            <a:avLst/>
          </a:prstGeom>
          <a:noFill/>
        </p:spPr>
      </p:pic>
      <p:pic>
        <p:nvPicPr>
          <p:cNvPr id="1028" name="Picture 4" descr="D:\usuario\Pictures\Galería multimedia de Microsoft\j0309721.gif"/>
          <p:cNvPicPr>
            <a:picLocks noChangeAspect="1" noChangeArrowheads="1" noCrop="1"/>
          </p:cNvPicPr>
          <p:nvPr/>
        </p:nvPicPr>
        <p:blipFill>
          <a:blip r:embed="rId7"/>
          <a:srcRect/>
          <a:stretch>
            <a:fillRect/>
          </a:stretch>
        </p:blipFill>
        <p:spPr bwMode="auto">
          <a:xfrm>
            <a:off x="1514475" y="5794375"/>
            <a:ext cx="657225" cy="74295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785794"/>
            <a:ext cx="8229600" cy="1071562"/>
          </a:xfrm>
        </p:spPr>
        <p:txBody>
          <a:bodyPr>
            <a:normAutofit fontScale="90000"/>
          </a:bodyPr>
          <a:lstStyle/>
          <a:p>
            <a:r>
              <a:rPr lang="es-ES" dirty="0" smtClean="0"/>
              <a:t/>
            </a:r>
            <a:br>
              <a:rPr lang="es-ES" dirty="0" smtClean="0"/>
            </a:br>
            <a:r>
              <a:rPr lang="es-ES" dirty="0" smtClean="0"/>
              <a:t>ÍNDICE</a:t>
            </a:r>
            <a:endParaRPr lang="es-ES" dirty="0"/>
          </a:p>
        </p:txBody>
      </p:sp>
      <p:sp>
        <p:nvSpPr>
          <p:cNvPr id="3" name="2 Marcador de contenido"/>
          <p:cNvSpPr>
            <a:spLocks noGrp="1"/>
          </p:cNvSpPr>
          <p:nvPr>
            <p:ph sz="half" idx="1"/>
          </p:nvPr>
        </p:nvSpPr>
        <p:spPr>
          <a:xfrm>
            <a:off x="571472" y="2143116"/>
            <a:ext cx="4038600" cy="4525963"/>
          </a:xfrm>
        </p:spPr>
        <p:txBody>
          <a:bodyPr>
            <a:normAutofit/>
          </a:bodyPr>
          <a:lstStyle/>
          <a:p>
            <a:pPr marL="457200" indent="-457200">
              <a:buAutoNum type="arabicPeriod"/>
            </a:pPr>
            <a:r>
              <a:rPr lang="es-ES" sz="3000" dirty="0" smtClean="0">
                <a:hlinkClick r:id="rId3" action="ppaction://hlinksldjump"/>
              </a:rPr>
              <a:t>Historia</a:t>
            </a:r>
            <a:endParaRPr lang="es-ES" sz="3000" dirty="0" smtClean="0"/>
          </a:p>
          <a:p>
            <a:pPr marL="457200" indent="-457200">
              <a:buAutoNum type="arabicPeriod"/>
            </a:pPr>
            <a:r>
              <a:rPr lang="es-ES" sz="3000" dirty="0" smtClean="0">
                <a:hlinkClick r:id="rId4" action="ppaction://hlinksldjump"/>
              </a:rPr>
              <a:t>Características</a:t>
            </a:r>
            <a:endParaRPr lang="es-ES" sz="3000" dirty="0" smtClean="0"/>
          </a:p>
          <a:p>
            <a:pPr marL="457200" indent="-457200">
              <a:buAutoNum type="arabicPeriod"/>
            </a:pPr>
            <a:r>
              <a:rPr lang="es-ES" sz="3000" dirty="0" smtClean="0">
                <a:hlinkClick r:id="rId5" action="ppaction://hlinksldjump"/>
              </a:rPr>
              <a:t>Actividades</a:t>
            </a:r>
            <a:endParaRPr lang="es-ES" sz="3000" dirty="0" smtClean="0"/>
          </a:p>
          <a:p>
            <a:pPr marL="457200" indent="-457200">
              <a:buAutoNum type="arabicPeriod"/>
            </a:pPr>
            <a:r>
              <a:rPr lang="es-ES" sz="3000" dirty="0" smtClean="0"/>
              <a:t>Mecanismo de Coordinación</a:t>
            </a:r>
          </a:p>
          <a:p>
            <a:pPr marL="457200" indent="-457200">
              <a:buAutoNum type="arabicPeriod"/>
            </a:pPr>
            <a:r>
              <a:rPr lang="es-ES" sz="3000" dirty="0" smtClean="0"/>
              <a:t>División del Trabajo</a:t>
            </a:r>
          </a:p>
          <a:p>
            <a:pPr marL="457200" indent="-457200">
              <a:buAutoNum type="arabicPeriod"/>
            </a:pPr>
            <a:r>
              <a:rPr lang="es-ES" sz="3000" dirty="0" smtClean="0"/>
              <a:t>Roles del Directivo</a:t>
            </a:r>
          </a:p>
          <a:p>
            <a:pPr marL="457200" indent="-457200">
              <a:buAutoNum type="arabicPeriod"/>
            </a:pPr>
            <a:r>
              <a:rPr lang="es-ES" sz="3000" dirty="0" smtClean="0"/>
              <a:t>Tipos de Decisiones</a:t>
            </a:r>
          </a:p>
          <a:p>
            <a:pPr marL="457200" indent="-457200">
              <a:buAutoNum type="arabicPeriod"/>
            </a:pPr>
            <a:endParaRPr lang="es-ES" sz="2000" dirty="0" smtClean="0"/>
          </a:p>
          <a:p>
            <a:pPr>
              <a:buNone/>
            </a:pPr>
            <a:endParaRPr lang="es-ES" sz="2000" dirty="0"/>
          </a:p>
        </p:txBody>
      </p:sp>
      <p:pic>
        <p:nvPicPr>
          <p:cNvPr id="8" name="7 Marcador de contenido" descr="marquesinacolegio1.gif"/>
          <p:cNvPicPr>
            <a:picLocks noGrp="1" noChangeAspect="1"/>
          </p:cNvPicPr>
          <p:nvPr>
            <p:ph sz="half" idx="2"/>
          </p:nvPr>
        </p:nvPicPr>
        <p:blipFill>
          <a:blip r:embed="rId6"/>
          <a:stretch>
            <a:fillRect/>
          </a:stretch>
        </p:blipFill>
        <p:spPr>
          <a:xfrm>
            <a:off x="0" y="0"/>
            <a:ext cx="10215602" cy="1000108"/>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142984"/>
            <a:ext cx="9358346" cy="642942"/>
          </a:xfrm>
        </p:spPr>
        <p:txBody>
          <a:bodyPr>
            <a:noAutofit/>
          </a:bodyPr>
          <a:lstStyle/>
          <a:p>
            <a:pPr lvl="0"/>
            <a:r>
              <a:rPr lang="es-ES" sz="4000" b="0" dirty="0" smtClean="0"/>
              <a:t>Colaboración y Normalización de los Valores</a:t>
            </a:r>
            <a:endParaRPr lang="es-ES" sz="4000" b="0" dirty="0"/>
          </a:p>
        </p:txBody>
      </p:sp>
      <p:pic>
        <p:nvPicPr>
          <p:cNvPr id="5" name="4 Marcador de contenido" descr="1.gif"/>
          <p:cNvPicPr>
            <a:picLocks noGrp="1" noChangeAspect="1"/>
          </p:cNvPicPr>
          <p:nvPr>
            <p:ph idx="1"/>
          </p:nvPr>
        </p:nvPicPr>
        <p:blipFill>
          <a:blip r:embed="rId2"/>
          <a:stretch>
            <a:fillRect/>
          </a:stretch>
        </p:blipFill>
        <p:spPr>
          <a:xfrm>
            <a:off x="0" y="0"/>
            <a:ext cx="10215602" cy="1000108"/>
          </a:xfrm>
        </p:spPr>
      </p:pic>
      <p:sp>
        <p:nvSpPr>
          <p:cNvPr id="4" name="3 Marcador de texto"/>
          <p:cNvSpPr>
            <a:spLocks noGrp="1"/>
          </p:cNvSpPr>
          <p:nvPr>
            <p:ph type="body" sz="half" idx="2"/>
          </p:nvPr>
        </p:nvSpPr>
        <p:spPr>
          <a:xfrm>
            <a:off x="457200" y="1428736"/>
            <a:ext cx="8258204" cy="5000660"/>
          </a:xfrm>
        </p:spPr>
        <p:txBody>
          <a:bodyPr/>
          <a:lstStyle/>
          <a:p>
            <a:endParaRPr lang="es-ES" dirty="0"/>
          </a:p>
        </p:txBody>
      </p:sp>
      <p:graphicFrame>
        <p:nvGraphicFramePr>
          <p:cNvPr id="8" name="7 Tabla"/>
          <p:cNvGraphicFramePr>
            <a:graphicFrameLocks noGrp="1"/>
          </p:cNvGraphicFramePr>
          <p:nvPr/>
        </p:nvGraphicFramePr>
        <p:xfrm>
          <a:off x="1357290" y="2143116"/>
          <a:ext cx="6072230" cy="1857388"/>
        </p:xfrm>
        <a:graphic>
          <a:graphicData uri="http://schemas.openxmlformats.org/drawingml/2006/table">
            <a:tbl>
              <a:tblPr firstRow="1" bandRow="1">
                <a:tableStyleId>{5C22544A-7EE6-4342-B048-85BDC9FD1C3A}</a:tableStyleId>
              </a:tblPr>
              <a:tblGrid>
                <a:gridCol w="6072230"/>
              </a:tblGrid>
              <a:tr h="1857388">
                <a:tc>
                  <a:txBody>
                    <a:bodyPr/>
                    <a:lstStyle/>
                    <a:p>
                      <a:pPr algn="ctr">
                        <a:buFontTx/>
                        <a:buNone/>
                      </a:pPr>
                      <a:endParaRPr lang="es-ES" sz="2000" b="1" dirty="0" smtClean="0">
                        <a:solidFill>
                          <a:srgbClr val="FFFFFF"/>
                        </a:solidFill>
                      </a:endParaRPr>
                    </a:p>
                    <a:p>
                      <a:pPr algn="ctr">
                        <a:buFontTx/>
                        <a:buNone/>
                      </a:pPr>
                      <a:r>
                        <a:rPr lang="es-ES" sz="2000" b="1" dirty="0" smtClean="0">
                          <a:solidFill>
                            <a:srgbClr val="FFFFFF"/>
                          </a:solidFill>
                        </a:rPr>
                        <a:t>COLABORACIÓN</a:t>
                      </a:r>
                      <a:r>
                        <a:rPr lang="es-ES" sz="2000" b="0" dirty="0" smtClean="0">
                          <a:solidFill>
                            <a:srgbClr val="FFFFFF"/>
                          </a:solidFill>
                        </a:rPr>
                        <a:t>:</a:t>
                      </a:r>
                    </a:p>
                    <a:p>
                      <a:pPr algn="ctr">
                        <a:buFontTx/>
                        <a:buNone/>
                      </a:pPr>
                      <a:r>
                        <a:rPr lang="es-ES" sz="2000" b="0" dirty="0" smtClean="0">
                          <a:solidFill>
                            <a:schemeClr val="tx1"/>
                          </a:solidFill>
                        </a:rPr>
                        <a:t>Trabajo cooperativo o en equipo entre los profesores de los diferentes departamentos</a:t>
                      </a:r>
                    </a:p>
                    <a:p>
                      <a:endParaRPr lang="es-ES" dirty="0"/>
                    </a:p>
                  </a:txBody>
                  <a:tcPr>
                    <a:gradFill flip="none" rotWithShape="1">
                      <a:gsLst>
                        <a:gs pos="0">
                          <a:srgbClr val="DDEBCF"/>
                        </a:gs>
                        <a:gs pos="50000">
                          <a:srgbClr val="9CB86E"/>
                        </a:gs>
                        <a:gs pos="100000">
                          <a:srgbClr val="156B13"/>
                        </a:gs>
                      </a:gsLst>
                      <a:path path="rect">
                        <a:fillToRect l="100000" t="100000"/>
                      </a:path>
                      <a:tileRect r="-100000" b="-100000"/>
                    </a:gradFill>
                  </a:tcPr>
                </a:tc>
              </a:tr>
            </a:tbl>
          </a:graphicData>
        </a:graphic>
      </p:graphicFrame>
      <p:graphicFrame>
        <p:nvGraphicFramePr>
          <p:cNvPr id="6" name="5 Tabla"/>
          <p:cNvGraphicFramePr>
            <a:graphicFrameLocks noGrp="1"/>
          </p:cNvGraphicFramePr>
          <p:nvPr/>
        </p:nvGraphicFramePr>
        <p:xfrm>
          <a:off x="1357290" y="4286256"/>
          <a:ext cx="6072230" cy="1785950"/>
        </p:xfrm>
        <a:graphic>
          <a:graphicData uri="http://schemas.openxmlformats.org/drawingml/2006/table">
            <a:tbl>
              <a:tblPr firstRow="1" bandRow="1">
                <a:tableStyleId>{5C22544A-7EE6-4342-B048-85BDC9FD1C3A}</a:tableStyleId>
              </a:tblPr>
              <a:tblGrid>
                <a:gridCol w="6072230"/>
              </a:tblGrid>
              <a:tr h="1785950">
                <a:tc>
                  <a:txBody>
                    <a:bodyPr/>
                    <a:lstStyle/>
                    <a:p>
                      <a:pPr algn="ctr"/>
                      <a:endParaRPr lang="es-ES" sz="2000" b="1" dirty="0" smtClean="0">
                        <a:solidFill>
                          <a:srgbClr val="FFFFFF"/>
                        </a:solidFill>
                      </a:endParaRPr>
                    </a:p>
                    <a:p>
                      <a:pPr algn="ctr"/>
                      <a:r>
                        <a:rPr lang="es-ES" sz="2000" b="1" dirty="0" smtClean="0">
                          <a:solidFill>
                            <a:srgbClr val="FFFFFF"/>
                          </a:solidFill>
                        </a:rPr>
                        <a:t>NORMALIZACIÓN DE LOS VALORES:</a:t>
                      </a:r>
                    </a:p>
                    <a:p>
                      <a:pPr algn="ctr"/>
                      <a:r>
                        <a:rPr lang="es-ES" sz="2000" b="0" dirty="0" smtClean="0">
                          <a:solidFill>
                            <a:schemeClr val="tx1"/>
                          </a:solidFill>
                        </a:rPr>
                        <a:t>Atención personalizada de los profesores tanto para los alumnos como para los padres mediante tutorías.</a:t>
                      </a:r>
                      <a:endParaRPr lang="es-ES" sz="2000" b="0" dirty="0">
                        <a:solidFill>
                          <a:schemeClr val="tx1"/>
                        </a:solidFill>
                      </a:endParaRPr>
                    </a:p>
                  </a:txBody>
                  <a:tcPr>
                    <a:gradFill flip="none" rotWithShape="1">
                      <a:gsLst>
                        <a:gs pos="0">
                          <a:srgbClr val="DDEBCF"/>
                        </a:gs>
                        <a:gs pos="50000">
                          <a:srgbClr val="9CB86E"/>
                        </a:gs>
                        <a:gs pos="100000">
                          <a:srgbClr val="156B13"/>
                        </a:gs>
                      </a:gsLst>
                      <a:path path="rect">
                        <a:fillToRect l="100000" t="100000"/>
                      </a:path>
                      <a:tileRect r="-100000" b="-100000"/>
                    </a:grad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1357298"/>
            <a:ext cx="8186766" cy="1000132"/>
          </a:xfrm>
        </p:spPr>
        <p:txBody>
          <a:bodyPr>
            <a:normAutofit fontScale="90000"/>
          </a:bodyPr>
          <a:lstStyle/>
          <a:p>
            <a:pPr algn="ctr"/>
            <a:r>
              <a:rPr lang="es-ES" sz="4400" b="0" dirty="0" smtClean="0"/>
              <a:t>Normalización de resultados y de Procesos de trabajo</a:t>
            </a:r>
            <a:endParaRPr lang="es-ES" dirty="0"/>
          </a:p>
        </p:txBody>
      </p:sp>
      <p:pic>
        <p:nvPicPr>
          <p:cNvPr id="5" name="4 Marcador de contenido" descr="1.gif"/>
          <p:cNvPicPr>
            <a:picLocks noGrp="1" noChangeAspect="1"/>
          </p:cNvPicPr>
          <p:nvPr>
            <p:ph idx="1"/>
          </p:nvPr>
        </p:nvPicPr>
        <p:blipFill>
          <a:blip r:embed="rId2"/>
          <a:stretch>
            <a:fillRect/>
          </a:stretch>
        </p:blipFill>
        <p:spPr>
          <a:xfrm>
            <a:off x="0" y="0"/>
            <a:ext cx="10215602" cy="1071546"/>
          </a:xfrm>
        </p:spPr>
      </p:pic>
      <p:sp>
        <p:nvSpPr>
          <p:cNvPr id="4" name="3 Marcador de texto"/>
          <p:cNvSpPr>
            <a:spLocks noGrp="1"/>
          </p:cNvSpPr>
          <p:nvPr>
            <p:ph type="body" sz="half" idx="2"/>
          </p:nvPr>
        </p:nvSpPr>
        <p:spPr>
          <a:xfrm>
            <a:off x="357158" y="2166937"/>
            <a:ext cx="8329642" cy="4691063"/>
          </a:xfrm>
        </p:spPr>
        <p:txBody>
          <a:bodyPr/>
          <a:lstStyle/>
          <a:p>
            <a:endParaRPr lang="es-ES" dirty="0"/>
          </a:p>
        </p:txBody>
      </p:sp>
      <p:graphicFrame>
        <p:nvGraphicFramePr>
          <p:cNvPr id="6" name="5 Tabla"/>
          <p:cNvGraphicFramePr>
            <a:graphicFrameLocks noGrp="1"/>
          </p:cNvGraphicFramePr>
          <p:nvPr/>
        </p:nvGraphicFramePr>
        <p:xfrm>
          <a:off x="714348" y="2357430"/>
          <a:ext cx="3976694" cy="4328160"/>
        </p:xfrm>
        <a:graphic>
          <a:graphicData uri="http://schemas.openxmlformats.org/drawingml/2006/table">
            <a:tbl>
              <a:tblPr firstRow="1" bandRow="1">
                <a:tableStyleId>{5C22544A-7EE6-4342-B048-85BDC9FD1C3A}</a:tableStyleId>
              </a:tblPr>
              <a:tblGrid>
                <a:gridCol w="3976694"/>
              </a:tblGrid>
              <a:tr h="3571900">
                <a:tc>
                  <a:txBody>
                    <a:bodyPr/>
                    <a:lstStyle/>
                    <a:p>
                      <a:pPr marL="533400" indent="-533400" algn="ctr">
                        <a:buFontTx/>
                        <a:buNone/>
                      </a:pPr>
                      <a:r>
                        <a:rPr lang="es-ES" sz="2000" b="1" dirty="0" smtClean="0">
                          <a:solidFill>
                            <a:srgbClr val="FFFFFF"/>
                          </a:solidFill>
                        </a:rPr>
                        <a:t>NORMALIZACIÓN DE RESULTADOS</a:t>
                      </a:r>
                    </a:p>
                    <a:p>
                      <a:pPr marL="533400" indent="-533400" algn="ctr">
                        <a:buFontTx/>
                        <a:buAutoNum type="arabicParenR"/>
                      </a:pPr>
                      <a:r>
                        <a:rPr lang="es-ES" sz="2000" b="0" dirty="0" smtClean="0">
                          <a:solidFill>
                            <a:schemeClr val="tx1"/>
                          </a:solidFill>
                        </a:rPr>
                        <a:t>Económicos: es necesario obtener un beneficio para poder continuar con su actividad.</a:t>
                      </a:r>
                    </a:p>
                    <a:p>
                      <a:pPr marL="533400" indent="-533400" algn="ctr">
                        <a:buFontTx/>
                        <a:buNone/>
                      </a:pPr>
                      <a:r>
                        <a:rPr lang="es-ES" sz="2000" b="0" dirty="0" smtClean="0">
                          <a:solidFill>
                            <a:schemeClr val="tx1"/>
                          </a:solidFill>
                        </a:rPr>
                        <a:t>2)  Académicos: se pretende que los alumnos alcancen los objetivos determinados en el plan curricular base.</a:t>
                      </a:r>
                    </a:p>
                    <a:p>
                      <a:pPr marL="533400" indent="-533400" algn="ctr">
                        <a:buFontTx/>
                        <a:buAutoNum type="arabicParenR" startAt="3"/>
                      </a:pPr>
                      <a:r>
                        <a:rPr lang="es-ES" sz="2000" b="0" dirty="0" smtClean="0">
                          <a:solidFill>
                            <a:schemeClr val="tx1"/>
                          </a:solidFill>
                        </a:rPr>
                        <a:t>Satisfacción: ver la evolución tanto personal como académica de los alumnos del colegio</a:t>
                      </a:r>
                    </a:p>
                    <a:p>
                      <a:endParaRPr lang="es-ES" dirty="0"/>
                    </a:p>
                  </a:txBody>
                  <a:tcPr>
                    <a:gradFill>
                      <a:gsLst>
                        <a:gs pos="0">
                          <a:srgbClr val="DDEBCF"/>
                        </a:gs>
                        <a:gs pos="50000">
                          <a:srgbClr val="9CB86E"/>
                        </a:gs>
                        <a:gs pos="100000">
                          <a:srgbClr val="156B13"/>
                        </a:gs>
                      </a:gsLst>
                      <a:path path="rect">
                        <a:fillToRect l="100000" t="100000"/>
                      </a:path>
                    </a:gradFill>
                  </a:tcPr>
                </a:tc>
              </a:tr>
            </a:tbl>
          </a:graphicData>
        </a:graphic>
      </p:graphicFrame>
      <p:graphicFrame>
        <p:nvGraphicFramePr>
          <p:cNvPr id="7" name="6 Tabla"/>
          <p:cNvGraphicFramePr>
            <a:graphicFrameLocks noGrp="1"/>
          </p:cNvGraphicFramePr>
          <p:nvPr/>
        </p:nvGraphicFramePr>
        <p:xfrm>
          <a:off x="4929190" y="2357430"/>
          <a:ext cx="3548066" cy="1785949"/>
        </p:xfrm>
        <a:graphic>
          <a:graphicData uri="http://schemas.openxmlformats.org/drawingml/2006/table">
            <a:tbl>
              <a:tblPr firstRow="1" bandRow="1">
                <a:tableStyleId>{5C22544A-7EE6-4342-B048-85BDC9FD1C3A}</a:tableStyleId>
              </a:tblPr>
              <a:tblGrid>
                <a:gridCol w="3548066"/>
              </a:tblGrid>
              <a:tr h="1785949">
                <a:tc>
                  <a:txBody>
                    <a:bodyPr/>
                    <a:lstStyle/>
                    <a:p>
                      <a:pPr algn="ctr">
                        <a:spcBef>
                          <a:spcPct val="50000"/>
                        </a:spcBef>
                      </a:pPr>
                      <a:r>
                        <a:rPr lang="es-ES" sz="2000" b="1" dirty="0" smtClean="0">
                          <a:solidFill>
                            <a:srgbClr val="FFFFFF"/>
                          </a:solidFill>
                        </a:rPr>
                        <a:t>NORMALIZACIN DE PROCESOS DE TRABAJO</a:t>
                      </a:r>
                    </a:p>
                    <a:p>
                      <a:pPr algn="ctr">
                        <a:spcBef>
                          <a:spcPct val="50000"/>
                        </a:spcBef>
                      </a:pPr>
                      <a:r>
                        <a:rPr lang="es-ES" sz="2000" b="0" dirty="0" smtClean="0">
                          <a:solidFill>
                            <a:schemeClr val="tx1"/>
                          </a:solidFill>
                        </a:rPr>
                        <a:t>Programación diseñada el plan curricular del aula. </a:t>
                      </a:r>
                    </a:p>
                    <a:p>
                      <a:endParaRPr lang="es-ES" dirty="0"/>
                    </a:p>
                  </a:txBody>
                  <a:tcPr>
                    <a:gradFill>
                      <a:gsLst>
                        <a:gs pos="0">
                          <a:srgbClr val="DDEBCF"/>
                        </a:gs>
                        <a:gs pos="50000">
                          <a:srgbClr val="9CB86E"/>
                        </a:gs>
                        <a:gs pos="100000">
                          <a:srgbClr val="156B13"/>
                        </a:gs>
                      </a:gsLst>
                      <a:path path="rect">
                        <a:fillToRect l="100000" t="100000"/>
                      </a:path>
                    </a:gradFill>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2976" y="1214422"/>
            <a:ext cx="8401080" cy="577868"/>
          </a:xfrm>
        </p:spPr>
        <p:txBody>
          <a:bodyPr>
            <a:noAutofit/>
          </a:bodyPr>
          <a:lstStyle/>
          <a:p>
            <a:r>
              <a:rPr lang="es-ES" sz="4400" b="0" dirty="0" smtClean="0"/>
              <a:t>Normalización de habilidades</a:t>
            </a:r>
            <a:endParaRPr lang="es-ES" sz="4400" b="0" dirty="0"/>
          </a:p>
        </p:txBody>
      </p:sp>
      <p:pic>
        <p:nvPicPr>
          <p:cNvPr id="5" name="4 Marcador de contenido" descr="1.gif"/>
          <p:cNvPicPr>
            <a:picLocks noGrp="1" noChangeAspect="1"/>
          </p:cNvPicPr>
          <p:nvPr>
            <p:ph idx="1"/>
          </p:nvPr>
        </p:nvPicPr>
        <p:blipFill>
          <a:blip r:embed="rId2"/>
          <a:stretch>
            <a:fillRect/>
          </a:stretch>
        </p:blipFill>
        <p:spPr>
          <a:xfrm>
            <a:off x="0" y="0"/>
            <a:ext cx="10215602" cy="1071546"/>
          </a:xfrm>
        </p:spPr>
      </p:pic>
      <p:sp>
        <p:nvSpPr>
          <p:cNvPr id="4" name="3 Marcador de texto"/>
          <p:cNvSpPr>
            <a:spLocks noGrp="1"/>
          </p:cNvSpPr>
          <p:nvPr>
            <p:ph type="body" sz="half" idx="2"/>
          </p:nvPr>
        </p:nvSpPr>
        <p:spPr>
          <a:xfrm>
            <a:off x="457200" y="1714488"/>
            <a:ext cx="8401080" cy="5143512"/>
          </a:xfrm>
        </p:spPr>
        <p:txBody>
          <a:bodyPr/>
          <a:lstStyle/>
          <a:p>
            <a:r>
              <a:rPr lang="es-ES" sz="2000" dirty="0" smtClean="0"/>
              <a:t>Requisitos que se deben cumplir para el puesto, por ejemplo, a continuación mostramos la </a:t>
            </a:r>
            <a:r>
              <a:rPr lang="es-ES" sz="2000" dirty="0" smtClean="0"/>
              <a:t>del </a:t>
            </a:r>
            <a:r>
              <a:rPr lang="es-ES" sz="2000" dirty="0" smtClean="0"/>
              <a:t>profesor</a:t>
            </a:r>
            <a:r>
              <a:rPr lang="es-ES" sz="2000" dirty="0" smtClean="0"/>
              <a:t>:</a:t>
            </a:r>
          </a:p>
          <a:p>
            <a:endParaRPr lang="es-ES" b="1" dirty="0" smtClean="0"/>
          </a:p>
          <a:p>
            <a:endParaRPr lang="es-ES" b="1" dirty="0" smtClean="0"/>
          </a:p>
          <a:p>
            <a:endParaRPr lang="es-ES" dirty="0" smtClean="0"/>
          </a:p>
          <a:p>
            <a:endParaRPr lang="es-ES" dirty="0"/>
          </a:p>
        </p:txBody>
      </p:sp>
      <p:graphicFrame>
        <p:nvGraphicFramePr>
          <p:cNvPr id="7" name="6 Tabla"/>
          <p:cNvGraphicFramePr>
            <a:graphicFrameLocks noGrp="1"/>
          </p:cNvGraphicFramePr>
          <p:nvPr/>
        </p:nvGraphicFramePr>
        <p:xfrm>
          <a:off x="3143240" y="2428868"/>
          <a:ext cx="2857520" cy="370840"/>
        </p:xfrm>
        <a:graphic>
          <a:graphicData uri="http://schemas.openxmlformats.org/drawingml/2006/table">
            <a:tbl>
              <a:tblPr firstRow="1" bandRow="1">
                <a:tableStyleId>{5C22544A-7EE6-4342-B048-85BDC9FD1C3A}</a:tableStyleId>
              </a:tblPr>
              <a:tblGrid>
                <a:gridCol w="2857520"/>
              </a:tblGrid>
              <a:tr h="370840">
                <a:tc>
                  <a:txBody>
                    <a:bodyPr/>
                    <a:lstStyle/>
                    <a:p>
                      <a:r>
                        <a:rPr lang="es-ES" sz="1800" dirty="0" smtClean="0">
                          <a:solidFill>
                            <a:schemeClr val="bg1"/>
                          </a:solidFill>
                          <a:cs typeface="Times New Roman" charset="0"/>
                        </a:rPr>
                        <a:t>Magisterio. Profesor de EGB</a:t>
                      </a:r>
                      <a:endParaRPr lang="es-ES" dirty="0">
                        <a:solidFill>
                          <a:schemeClr val="bg1"/>
                        </a:solidFill>
                      </a:endParaRPr>
                    </a:p>
                  </a:txBody>
                  <a:tcPr>
                    <a:gradFill flip="none" rotWithShape="1">
                      <a:gsLst>
                        <a:gs pos="0">
                          <a:srgbClr val="DDEBCF"/>
                        </a:gs>
                        <a:gs pos="50000">
                          <a:srgbClr val="9CB86E"/>
                        </a:gs>
                        <a:gs pos="100000">
                          <a:srgbClr val="156B13"/>
                        </a:gs>
                      </a:gsLst>
                      <a:path path="rect">
                        <a:fillToRect l="100000" t="100000"/>
                      </a:path>
                      <a:tileRect r="-100000" b="-100000"/>
                    </a:gradFill>
                  </a:tcPr>
                </a:tc>
              </a:tr>
            </a:tbl>
          </a:graphicData>
        </a:graphic>
      </p:graphicFrame>
      <p:graphicFrame>
        <p:nvGraphicFramePr>
          <p:cNvPr id="8" name="7 Tabla"/>
          <p:cNvGraphicFramePr>
            <a:graphicFrameLocks noGrp="1"/>
          </p:cNvGraphicFramePr>
          <p:nvPr/>
        </p:nvGraphicFramePr>
        <p:xfrm>
          <a:off x="4071934" y="4286256"/>
          <a:ext cx="2214578" cy="1645920"/>
        </p:xfrm>
        <a:graphic>
          <a:graphicData uri="http://schemas.openxmlformats.org/drawingml/2006/table">
            <a:tbl>
              <a:tblPr firstRow="1" bandRow="1">
                <a:tableStyleId>{5C22544A-7EE6-4342-B048-85BDC9FD1C3A}</a:tableStyleId>
              </a:tblPr>
              <a:tblGrid>
                <a:gridCol w="2214578"/>
              </a:tblGrid>
              <a:tr h="1571636">
                <a:tc>
                  <a:txBody>
                    <a:bodyPr/>
                    <a:lstStyle/>
                    <a:p>
                      <a:pPr>
                        <a:spcBef>
                          <a:spcPct val="50000"/>
                        </a:spcBef>
                      </a:pPr>
                      <a:r>
                        <a:rPr lang="es-ES" sz="1400" b="0" dirty="0" smtClean="0">
                          <a:solidFill>
                            <a:schemeClr val="bg1"/>
                          </a:solidFill>
                          <a:cs typeface="Times New Roman" charset="0"/>
                        </a:rPr>
                        <a:t>Habilidades sociales de comunicación y conducción de grupos.</a:t>
                      </a:r>
                    </a:p>
                    <a:p>
                      <a:pPr>
                        <a:spcBef>
                          <a:spcPct val="50000"/>
                        </a:spcBef>
                      </a:pPr>
                      <a:r>
                        <a:rPr lang="es-ES" sz="1400" b="0" dirty="0" smtClean="0">
                          <a:solidFill>
                            <a:schemeClr val="bg1"/>
                          </a:solidFill>
                          <a:cs typeface="Times New Roman" charset="0"/>
                        </a:rPr>
                        <a:t>Habilidades pedagógicas.</a:t>
                      </a:r>
                    </a:p>
                    <a:p>
                      <a:pPr>
                        <a:spcBef>
                          <a:spcPct val="50000"/>
                        </a:spcBef>
                      </a:pPr>
                      <a:r>
                        <a:rPr lang="es-ES" sz="1400" b="0" dirty="0" smtClean="0">
                          <a:solidFill>
                            <a:schemeClr val="bg1"/>
                          </a:solidFill>
                          <a:cs typeface="Times New Roman" charset="0"/>
                        </a:rPr>
                        <a:t>Habilidades de observación.</a:t>
                      </a:r>
                    </a:p>
                    <a:p>
                      <a:endParaRPr lang="es-ES" dirty="0"/>
                    </a:p>
                  </a:txBody>
                  <a:tcPr>
                    <a:gradFill>
                      <a:gsLst>
                        <a:gs pos="0">
                          <a:srgbClr val="DDEBCF"/>
                        </a:gs>
                        <a:gs pos="50000">
                          <a:srgbClr val="9CB86E"/>
                        </a:gs>
                        <a:gs pos="100000">
                          <a:srgbClr val="156B13"/>
                        </a:gs>
                      </a:gsLst>
                      <a:path path="rect">
                        <a:fillToRect l="100000" t="100000"/>
                      </a:path>
                    </a:gradFill>
                  </a:tcPr>
                </a:tc>
              </a:tr>
            </a:tbl>
          </a:graphicData>
        </a:graphic>
      </p:graphicFrame>
      <p:graphicFrame>
        <p:nvGraphicFramePr>
          <p:cNvPr id="9" name="8 Tabla"/>
          <p:cNvGraphicFramePr>
            <a:graphicFrameLocks noGrp="1"/>
          </p:cNvGraphicFramePr>
          <p:nvPr/>
        </p:nvGraphicFramePr>
        <p:xfrm>
          <a:off x="142844" y="4251960"/>
          <a:ext cx="3500462" cy="2248874"/>
        </p:xfrm>
        <a:graphic>
          <a:graphicData uri="http://schemas.openxmlformats.org/drawingml/2006/table">
            <a:tbl>
              <a:tblPr firstRow="1" bandRow="1">
                <a:tableStyleId>{5C22544A-7EE6-4342-B048-85BDC9FD1C3A}</a:tableStyleId>
              </a:tblPr>
              <a:tblGrid>
                <a:gridCol w="3500462"/>
              </a:tblGrid>
              <a:tr h="2248874">
                <a:tc>
                  <a:txBody>
                    <a:bodyPr/>
                    <a:lstStyle/>
                    <a:p>
                      <a:pPr>
                        <a:spcBef>
                          <a:spcPct val="50000"/>
                        </a:spcBef>
                      </a:pPr>
                      <a:r>
                        <a:rPr lang="es-ES" sz="1400" b="0" dirty="0" smtClean="0">
                          <a:solidFill>
                            <a:schemeClr val="bg1"/>
                          </a:solidFill>
                          <a:cs typeface="Times New Roman" charset="0"/>
                        </a:rPr>
                        <a:t>Conocimientos en la especialidad impartida.</a:t>
                      </a:r>
                    </a:p>
                    <a:p>
                      <a:pPr>
                        <a:spcBef>
                          <a:spcPct val="50000"/>
                        </a:spcBef>
                      </a:pPr>
                      <a:r>
                        <a:rPr lang="es-ES" sz="1400" b="0" dirty="0" smtClean="0">
                          <a:solidFill>
                            <a:schemeClr val="bg1"/>
                          </a:solidFill>
                          <a:cs typeface="Times New Roman" charset="0"/>
                        </a:rPr>
                        <a:t>Conocimientos en la Reforma Educativa y la Profesión.</a:t>
                      </a:r>
                    </a:p>
                    <a:p>
                      <a:pPr>
                        <a:spcBef>
                          <a:spcPct val="50000"/>
                        </a:spcBef>
                      </a:pPr>
                      <a:r>
                        <a:rPr lang="es-ES" sz="1400" b="0" dirty="0" smtClean="0">
                          <a:solidFill>
                            <a:schemeClr val="bg1"/>
                          </a:solidFill>
                          <a:cs typeface="Times New Roman" charset="0"/>
                        </a:rPr>
                        <a:t>Conocimientos sobre nuevas metodologías de enseñanza.</a:t>
                      </a:r>
                    </a:p>
                    <a:p>
                      <a:pPr>
                        <a:spcBef>
                          <a:spcPct val="50000"/>
                        </a:spcBef>
                      </a:pPr>
                      <a:r>
                        <a:rPr lang="es-ES" sz="1400" b="0" dirty="0" smtClean="0">
                          <a:solidFill>
                            <a:schemeClr val="bg1"/>
                          </a:solidFill>
                          <a:cs typeface="Times New Roman" charset="0"/>
                        </a:rPr>
                        <a:t>Conocimientos a nivel usuario de Informática (Word, Excel, PowerPoint, Access)</a:t>
                      </a:r>
                    </a:p>
                    <a:p>
                      <a:endParaRPr lang="es-ES" dirty="0"/>
                    </a:p>
                  </a:txBody>
                  <a:tcPr>
                    <a:gradFill>
                      <a:gsLst>
                        <a:gs pos="0">
                          <a:srgbClr val="DDEBCF"/>
                        </a:gs>
                        <a:gs pos="50000">
                          <a:srgbClr val="9CB86E"/>
                        </a:gs>
                        <a:gs pos="100000">
                          <a:srgbClr val="156B13"/>
                        </a:gs>
                      </a:gsLst>
                      <a:path path="rect">
                        <a:fillToRect l="100000" t="100000"/>
                      </a:path>
                    </a:gradFill>
                  </a:tcPr>
                </a:tc>
              </a:tr>
            </a:tbl>
          </a:graphicData>
        </a:graphic>
      </p:graphicFrame>
      <p:graphicFrame>
        <p:nvGraphicFramePr>
          <p:cNvPr id="10" name="9 Tabla"/>
          <p:cNvGraphicFramePr>
            <a:graphicFrameLocks noGrp="1"/>
          </p:cNvGraphicFramePr>
          <p:nvPr/>
        </p:nvGraphicFramePr>
        <p:xfrm>
          <a:off x="4143372" y="3571876"/>
          <a:ext cx="1643074" cy="365760"/>
        </p:xfrm>
        <a:graphic>
          <a:graphicData uri="http://schemas.openxmlformats.org/drawingml/2006/table">
            <a:tbl>
              <a:tblPr firstRow="1" bandRow="1">
                <a:tableStyleId>{5C22544A-7EE6-4342-B048-85BDC9FD1C3A}</a:tableStyleId>
              </a:tblPr>
              <a:tblGrid>
                <a:gridCol w="1643074"/>
              </a:tblGrid>
              <a:tr h="285752">
                <a:tc>
                  <a:txBody>
                    <a:bodyPr/>
                    <a:lstStyle/>
                    <a:p>
                      <a:r>
                        <a:rPr lang="es-ES" sz="1800" b="1" dirty="0" smtClean="0">
                          <a:solidFill>
                            <a:schemeClr val="bg1"/>
                          </a:solidFill>
                        </a:rPr>
                        <a:t>Habilidades</a:t>
                      </a:r>
                      <a:endParaRPr lang="es-ES" dirty="0">
                        <a:solidFill>
                          <a:schemeClr val="bg1"/>
                        </a:solidFill>
                      </a:endParaRPr>
                    </a:p>
                  </a:txBody>
                  <a:tcPr>
                    <a:gradFill>
                      <a:gsLst>
                        <a:gs pos="0">
                          <a:srgbClr val="DDEBCF"/>
                        </a:gs>
                        <a:gs pos="50000">
                          <a:srgbClr val="9CB86E"/>
                        </a:gs>
                        <a:gs pos="100000">
                          <a:srgbClr val="156B13"/>
                        </a:gs>
                      </a:gsLst>
                      <a:path path="rect">
                        <a:fillToRect l="100000" t="100000"/>
                      </a:path>
                    </a:gradFill>
                  </a:tcPr>
                </a:tc>
              </a:tr>
            </a:tbl>
          </a:graphicData>
        </a:graphic>
      </p:graphicFrame>
      <p:graphicFrame>
        <p:nvGraphicFramePr>
          <p:cNvPr id="12" name="11 Tabla"/>
          <p:cNvGraphicFramePr>
            <a:graphicFrameLocks noGrp="1"/>
          </p:cNvGraphicFramePr>
          <p:nvPr/>
        </p:nvGraphicFramePr>
        <p:xfrm>
          <a:off x="785786" y="3539806"/>
          <a:ext cx="1785950" cy="365760"/>
        </p:xfrm>
        <a:graphic>
          <a:graphicData uri="http://schemas.openxmlformats.org/drawingml/2006/table">
            <a:tbl>
              <a:tblPr firstRow="1" bandRow="1">
                <a:tableStyleId>{5C22544A-7EE6-4342-B048-85BDC9FD1C3A}</a:tableStyleId>
              </a:tblPr>
              <a:tblGrid>
                <a:gridCol w="1785950"/>
              </a:tblGrid>
              <a:tr h="0">
                <a:tc>
                  <a:txBody>
                    <a:bodyPr/>
                    <a:lstStyle/>
                    <a:p>
                      <a:r>
                        <a:rPr lang="es-ES" sz="1800" b="1" dirty="0" smtClean="0">
                          <a:solidFill>
                            <a:schemeClr val="bg1"/>
                          </a:solidFill>
                        </a:rPr>
                        <a:t>Conocimientos</a:t>
                      </a:r>
                      <a:endParaRPr lang="es-ES" dirty="0">
                        <a:solidFill>
                          <a:schemeClr val="bg1"/>
                        </a:solidFill>
                      </a:endParaRPr>
                    </a:p>
                  </a:txBody>
                  <a:tcPr>
                    <a:gradFill>
                      <a:gsLst>
                        <a:gs pos="0">
                          <a:srgbClr val="DDEBCF"/>
                        </a:gs>
                        <a:gs pos="50000">
                          <a:srgbClr val="9CB86E"/>
                        </a:gs>
                        <a:gs pos="100000">
                          <a:srgbClr val="156B13"/>
                        </a:gs>
                      </a:gsLst>
                      <a:path path="rect">
                        <a:fillToRect l="100000" t="100000"/>
                      </a:path>
                    </a:gradFill>
                  </a:tcPr>
                </a:tc>
              </a:tr>
            </a:tbl>
          </a:graphicData>
        </a:graphic>
      </p:graphicFrame>
      <p:graphicFrame>
        <p:nvGraphicFramePr>
          <p:cNvPr id="13" name="12 Tabla"/>
          <p:cNvGraphicFramePr>
            <a:graphicFrameLocks noGrp="1"/>
          </p:cNvGraphicFramePr>
          <p:nvPr/>
        </p:nvGraphicFramePr>
        <p:xfrm>
          <a:off x="6858016" y="3571876"/>
          <a:ext cx="1285884" cy="370840"/>
        </p:xfrm>
        <a:graphic>
          <a:graphicData uri="http://schemas.openxmlformats.org/drawingml/2006/table">
            <a:tbl>
              <a:tblPr firstRow="1" bandRow="1">
                <a:tableStyleId>{5C22544A-7EE6-4342-B048-85BDC9FD1C3A}</a:tableStyleId>
              </a:tblPr>
              <a:tblGrid>
                <a:gridCol w="1285884"/>
              </a:tblGrid>
              <a:tr h="370840">
                <a:tc>
                  <a:txBody>
                    <a:bodyPr/>
                    <a:lstStyle/>
                    <a:p>
                      <a:r>
                        <a:rPr lang="es-ES" sz="1800" b="1" dirty="0" smtClean="0">
                          <a:solidFill>
                            <a:schemeClr val="bg1"/>
                          </a:solidFill>
                        </a:rPr>
                        <a:t>Actitudes</a:t>
                      </a:r>
                      <a:endParaRPr lang="es-ES" dirty="0">
                        <a:solidFill>
                          <a:schemeClr val="bg1"/>
                        </a:solidFill>
                      </a:endParaRPr>
                    </a:p>
                  </a:txBody>
                  <a:tcPr>
                    <a:gradFill>
                      <a:gsLst>
                        <a:gs pos="0">
                          <a:srgbClr val="DDEBCF"/>
                        </a:gs>
                        <a:gs pos="50000">
                          <a:srgbClr val="9CB86E"/>
                        </a:gs>
                        <a:gs pos="100000">
                          <a:srgbClr val="156B13"/>
                        </a:gs>
                      </a:gsLst>
                      <a:path path="rect">
                        <a:fillToRect l="100000" t="100000"/>
                      </a:path>
                    </a:gradFill>
                  </a:tcPr>
                </a:tc>
              </a:tr>
            </a:tbl>
          </a:graphicData>
        </a:graphic>
      </p:graphicFrame>
      <p:graphicFrame>
        <p:nvGraphicFramePr>
          <p:cNvPr id="15" name="14 Tabla"/>
          <p:cNvGraphicFramePr>
            <a:graphicFrameLocks noGrp="1"/>
          </p:cNvGraphicFramePr>
          <p:nvPr/>
        </p:nvGraphicFramePr>
        <p:xfrm>
          <a:off x="6643702" y="4286256"/>
          <a:ext cx="2071670" cy="1965960"/>
        </p:xfrm>
        <a:graphic>
          <a:graphicData uri="http://schemas.openxmlformats.org/drawingml/2006/table">
            <a:tbl>
              <a:tblPr firstRow="1" bandRow="1">
                <a:tableStyleId>{5C22544A-7EE6-4342-B048-85BDC9FD1C3A}</a:tableStyleId>
              </a:tblPr>
              <a:tblGrid>
                <a:gridCol w="2071670"/>
              </a:tblGrid>
              <a:tr h="1751646">
                <a:tc>
                  <a:txBody>
                    <a:bodyPr/>
                    <a:lstStyle/>
                    <a:p>
                      <a:pPr>
                        <a:spcBef>
                          <a:spcPct val="50000"/>
                        </a:spcBef>
                      </a:pPr>
                      <a:r>
                        <a:rPr lang="es-ES" sz="1400" b="0" dirty="0" smtClean="0">
                          <a:solidFill>
                            <a:schemeClr val="bg1"/>
                          </a:solidFill>
                          <a:cs typeface="Times New Roman" charset="0"/>
                        </a:rPr>
                        <a:t>Motivación y perseverancia</a:t>
                      </a:r>
                    </a:p>
                    <a:p>
                      <a:pPr>
                        <a:spcBef>
                          <a:spcPct val="50000"/>
                        </a:spcBef>
                      </a:pPr>
                      <a:r>
                        <a:rPr lang="es-ES" sz="1400" b="0" dirty="0" smtClean="0">
                          <a:solidFill>
                            <a:schemeClr val="bg1"/>
                          </a:solidFill>
                          <a:cs typeface="Times New Roman" charset="0"/>
                        </a:rPr>
                        <a:t>Responsabilidad y confianza en sí mismo</a:t>
                      </a:r>
                    </a:p>
                    <a:p>
                      <a:pPr>
                        <a:spcBef>
                          <a:spcPct val="50000"/>
                        </a:spcBef>
                      </a:pPr>
                      <a:r>
                        <a:rPr lang="es-ES" sz="1400" b="0" dirty="0" smtClean="0">
                          <a:solidFill>
                            <a:schemeClr val="bg1"/>
                          </a:solidFill>
                          <a:cs typeface="Times New Roman" charset="0"/>
                        </a:rPr>
                        <a:t>Curiosidad intelectual</a:t>
                      </a:r>
                    </a:p>
                    <a:p>
                      <a:pPr>
                        <a:spcBef>
                          <a:spcPct val="50000"/>
                        </a:spcBef>
                      </a:pPr>
                      <a:r>
                        <a:rPr lang="es-ES" sz="1400" b="0" dirty="0" smtClean="0">
                          <a:solidFill>
                            <a:schemeClr val="bg1"/>
                          </a:solidFill>
                        </a:rPr>
                        <a:t>Valores éticos y morales</a:t>
                      </a:r>
                    </a:p>
                    <a:p>
                      <a:endParaRPr lang="es-ES" dirty="0"/>
                    </a:p>
                  </a:txBody>
                  <a:tcPr>
                    <a:gradFill>
                      <a:gsLst>
                        <a:gs pos="0">
                          <a:srgbClr val="DDEBCF"/>
                        </a:gs>
                        <a:gs pos="50000">
                          <a:srgbClr val="9CB86E"/>
                        </a:gs>
                        <a:gs pos="100000">
                          <a:srgbClr val="156B13"/>
                        </a:gs>
                      </a:gsLst>
                      <a:path path="rect">
                        <a:fillToRect l="100000" t="100000"/>
                      </a:path>
                    </a:gradFill>
                  </a:tcPr>
                </a:tc>
              </a:tr>
            </a:tbl>
          </a:graphicData>
        </a:graphic>
      </p:graphicFrame>
      <p:cxnSp>
        <p:nvCxnSpPr>
          <p:cNvPr id="23" name="22 Conector recto de flecha"/>
          <p:cNvCxnSpPr/>
          <p:nvPr/>
        </p:nvCxnSpPr>
        <p:spPr>
          <a:xfrm rot="10800000" flipV="1">
            <a:off x="2071670" y="3000372"/>
            <a:ext cx="1285884" cy="428628"/>
          </a:xfrm>
          <a:prstGeom prst="straightConnector1">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24 Conector recto de flecha"/>
          <p:cNvCxnSpPr/>
          <p:nvPr/>
        </p:nvCxnSpPr>
        <p:spPr>
          <a:xfrm rot="16200000" flipH="1">
            <a:off x="4286248" y="3143248"/>
            <a:ext cx="500066" cy="214314"/>
          </a:xfrm>
          <a:prstGeom prst="straightConnector1">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9" name="28 Conector recto de flecha"/>
          <p:cNvCxnSpPr/>
          <p:nvPr/>
        </p:nvCxnSpPr>
        <p:spPr>
          <a:xfrm>
            <a:off x="5357818" y="3000372"/>
            <a:ext cx="1714512" cy="428628"/>
          </a:xfrm>
          <a:prstGeom prst="straightConnector1">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p:nvPr/>
        </p:nvCxnSpPr>
        <p:spPr>
          <a:xfrm rot="5400000">
            <a:off x="1535885" y="4107661"/>
            <a:ext cx="214314" cy="1588"/>
          </a:xfrm>
          <a:prstGeom prst="straightConnector1">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7" name="36 Conector recto de flecha"/>
          <p:cNvCxnSpPr/>
          <p:nvPr/>
        </p:nvCxnSpPr>
        <p:spPr>
          <a:xfrm rot="5400000">
            <a:off x="4822033" y="4107661"/>
            <a:ext cx="214314" cy="1588"/>
          </a:xfrm>
          <a:prstGeom prst="straightConnector1">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9" name="38 Conector recto de flecha"/>
          <p:cNvCxnSpPr/>
          <p:nvPr/>
        </p:nvCxnSpPr>
        <p:spPr>
          <a:xfrm rot="5400000">
            <a:off x="7465239" y="4107661"/>
            <a:ext cx="214314" cy="1588"/>
          </a:xfrm>
          <a:prstGeom prst="straightConnector1">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5" name="4 Marcador de contenido" descr="1.gif"/>
          <p:cNvPicPr>
            <a:picLocks noGrp="1" noChangeAspect="1"/>
          </p:cNvPicPr>
          <p:nvPr>
            <p:ph idx="1"/>
          </p:nvPr>
        </p:nvPicPr>
        <p:blipFill>
          <a:blip r:embed="rId2"/>
          <a:stretch>
            <a:fillRect/>
          </a:stretch>
        </p:blipFill>
        <p:spPr>
          <a:xfrm>
            <a:off x="0" y="0"/>
            <a:ext cx="10215602" cy="1071546"/>
          </a:xfrm>
        </p:spPr>
      </p:pic>
      <p:sp>
        <p:nvSpPr>
          <p:cNvPr id="4" name="3 Marcador de texto"/>
          <p:cNvSpPr>
            <a:spLocks noGrp="1"/>
          </p:cNvSpPr>
          <p:nvPr>
            <p:ph type="body" sz="half" idx="2"/>
          </p:nvPr>
        </p:nvSpPr>
        <p:spPr/>
        <p:txBody>
          <a:bodyPr/>
          <a:lstStyle/>
          <a:p>
            <a:endParaRPr lang="es-E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5" name="4 Marcador de contenido" descr="1.gif"/>
          <p:cNvPicPr>
            <a:picLocks noGrp="1" noChangeAspect="1"/>
          </p:cNvPicPr>
          <p:nvPr>
            <p:ph idx="1"/>
          </p:nvPr>
        </p:nvPicPr>
        <p:blipFill>
          <a:blip r:embed="rId2"/>
          <a:stretch>
            <a:fillRect/>
          </a:stretch>
        </p:blipFill>
        <p:spPr>
          <a:xfrm>
            <a:off x="0" y="0"/>
            <a:ext cx="10215602" cy="1071546"/>
          </a:xfrm>
        </p:spPr>
      </p:pic>
      <p:sp>
        <p:nvSpPr>
          <p:cNvPr id="4" name="3 Marcador de texto"/>
          <p:cNvSpPr>
            <a:spLocks noGrp="1"/>
          </p:cNvSpPr>
          <p:nvPr>
            <p:ph type="body" sz="half" idx="2"/>
          </p:nvPr>
        </p:nvSpPr>
        <p:spPr/>
        <p:txBody>
          <a:bodyPr/>
          <a:lstStyle/>
          <a:p>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714356"/>
            <a:ext cx="7772400" cy="1470025"/>
          </a:xfrm>
        </p:spPr>
        <p:txBody>
          <a:bodyPr/>
          <a:lstStyle/>
          <a:p>
            <a:r>
              <a:rPr lang="es-ES" dirty="0" smtClean="0">
                <a:hlinkClick r:id="rId3" action="ppaction://hlinksldjump"/>
              </a:rPr>
              <a:t>Historia</a:t>
            </a:r>
            <a:endParaRPr lang="es-ES" dirty="0"/>
          </a:p>
        </p:txBody>
      </p:sp>
      <p:sp>
        <p:nvSpPr>
          <p:cNvPr id="5" name="4 Subtítulo"/>
          <p:cNvSpPr>
            <a:spLocks noGrp="1"/>
          </p:cNvSpPr>
          <p:nvPr>
            <p:ph type="subTitle" idx="1"/>
          </p:nvPr>
        </p:nvSpPr>
        <p:spPr>
          <a:xfrm>
            <a:off x="285720" y="2000240"/>
            <a:ext cx="8643998" cy="4857760"/>
          </a:xfrm>
        </p:spPr>
        <p:txBody>
          <a:bodyPr>
            <a:noAutofit/>
          </a:bodyPr>
          <a:lstStyle/>
          <a:p>
            <a:pPr algn="l"/>
            <a:r>
              <a:rPr lang="es-ES" sz="2000" dirty="0" smtClean="0">
                <a:solidFill>
                  <a:schemeClr val="tx1"/>
                </a:solidFill>
              </a:rPr>
              <a:t>El CEIP Antonio Machado se compone de cuatro edificios resultado de las sucesivas ampliaciones del Centro. </a:t>
            </a:r>
          </a:p>
          <a:p>
            <a:pPr algn="l"/>
            <a:r>
              <a:rPr lang="es-ES" sz="2000" dirty="0" smtClean="0">
                <a:solidFill>
                  <a:schemeClr val="tx1"/>
                </a:solidFill>
              </a:rPr>
              <a:t>El Colegio se funda en los años veinte del pasado siglo, en el solar que actualmente ocupa el Instituto de Enseñanza Secundaria, en la calle Sta. Rafaela María.</a:t>
            </a:r>
          </a:p>
          <a:p>
            <a:pPr algn="l"/>
            <a:r>
              <a:rPr lang="es-ES" sz="2000" dirty="0" smtClean="0">
                <a:solidFill>
                  <a:schemeClr val="tx1"/>
                </a:solidFill>
              </a:rPr>
              <a:t>Más adelante, en los sesenta, se inaugura el edificio del actual comedor y otro más en lo que hoy es edificio de dirección, ambos sólo tenían cuatro aulas para los más pequeños. Se construye el actual edificio de dos plantas para los primeros ciclos. El centro se llama Colegio Generalísimo Franco, destacando nombres como los de D. Pedro Baena, maestro durante muchos años y del director D. Juan Mejías.</a:t>
            </a:r>
          </a:p>
          <a:p>
            <a:pPr algn="l"/>
            <a:r>
              <a:rPr lang="es-ES" sz="2000" dirty="0" smtClean="0">
                <a:solidFill>
                  <a:schemeClr val="tx1"/>
                </a:solidFill>
              </a:rPr>
              <a:t> En los ochenta se construyen los edificios de dirección con su actual configuración y el de biblioteca (1990), quedando el colegio tal y como lo conocemos. Además, se cambia el nombre del centro por el de Antonio Machado.</a:t>
            </a:r>
          </a:p>
        </p:txBody>
      </p:sp>
      <p:pic>
        <p:nvPicPr>
          <p:cNvPr id="6" name="5 Imagen" descr="marquesinacolegio1.gif"/>
          <p:cNvPicPr>
            <a:picLocks noChangeAspect="1"/>
          </p:cNvPicPr>
          <p:nvPr/>
        </p:nvPicPr>
        <p:blipFill>
          <a:blip r:embed="rId4"/>
          <a:stretch>
            <a:fillRect/>
          </a:stretch>
        </p:blipFill>
        <p:spPr>
          <a:xfrm>
            <a:off x="0" y="0"/>
            <a:ext cx="10215602" cy="9525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1071546"/>
            <a:ext cx="8229600" cy="1143000"/>
          </a:xfrm>
        </p:spPr>
        <p:txBody>
          <a:bodyPr/>
          <a:lstStyle/>
          <a:p>
            <a:r>
              <a:rPr lang="es-ES" dirty="0" smtClean="0"/>
              <a:t>Historia</a:t>
            </a:r>
            <a:endParaRPr lang="es-ES" dirty="0"/>
          </a:p>
        </p:txBody>
      </p:sp>
      <p:sp>
        <p:nvSpPr>
          <p:cNvPr id="3" name="2 Marcador de contenido"/>
          <p:cNvSpPr>
            <a:spLocks noGrp="1"/>
          </p:cNvSpPr>
          <p:nvPr>
            <p:ph idx="1"/>
          </p:nvPr>
        </p:nvSpPr>
        <p:spPr>
          <a:xfrm>
            <a:off x="0" y="2332037"/>
            <a:ext cx="5357850" cy="4525963"/>
          </a:xfrm>
        </p:spPr>
        <p:txBody>
          <a:bodyPr>
            <a:normAutofit/>
          </a:bodyPr>
          <a:lstStyle/>
          <a:p>
            <a:pPr>
              <a:buNone/>
            </a:pPr>
            <a:r>
              <a:rPr lang="es-ES" dirty="0" smtClean="0"/>
              <a:t>    </a:t>
            </a:r>
            <a:r>
              <a:rPr lang="es-ES" sz="2000" dirty="0" smtClean="0"/>
              <a:t>En 1979 se edita un boletín por el APA del Centro, aquí presentamos una edición facsímil del mismo. Podemos apreciar los cambios en las actividades y, además, es interesante ver la evolución de las empresas de Pedro Abad por los anunciantes que colaboraron.</a:t>
            </a:r>
            <a:endParaRPr lang="es-ES" sz="2000" dirty="0"/>
          </a:p>
        </p:txBody>
      </p:sp>
      <p:pic>
        <p:nvPicPr>
          <p:cNvPr id="4" name="3 Imagen" descr="antigua5.gif"/>
          <p:cNvPicPr>
            <a:picLocks noChangeAspect="1"/>
          </p:cNvPicPr>
          <p:nvPr/>
        </p:nvPicPr>
        <p:blipFill>
          <a:blip r:embed="rId3"/>
          <a:stretch>
            <a:fillRect/>
          </a:stretch>
        </p:blipFill>
        <p:spPr>
          <a:xfrm>
            <a:off x="5429256" y="2428868"/>
            <a:ext cx="3500462" cy="3429024"/>
          </a:xfrm>
          <a:prstGeom prst="rect">
            <a:avLst/>
          </a:prstGeom>
        </p:spPr>
      </p:pic>
      <p:pic>
        <p:nvPicPr>
          <p:cNvPr id="5" name="4 Imagen" descr="marquesinacolegio1.gif"/>
          <p:cNvPicPr>
            <a:picLocks noChangeAspect="1"/>
          </p:cNvPicPr>
          <p:nvPr/>
        </p:nvPicPr>
        <p:blipFill>
          <a:blip r:embed="rId4"/>
          <a:stretch>
            <a:fillRect/>
          </a:stretch>
        </p:blipFill>
        <p:spPr>
          <a:xfrm>
            <a:off x="0" y="0"/>
            <a:ext cx="10644230" cy="1071546"/>
          </a:xfrm>
          <a:prstGeom prst="rect">
            <a:avLst/>
          </a:prstGeom>
        </p:spPr>
      </p:pic>
      <p:pic>
        <p:nvPicPr>
          <p:cNvPr id="2050" name="Picture 2">
            <a:hlinkClick r:id="rId5" action="ppaction://hlinksldjump"/>
          </p:cNvPr>
          <p:cNvPicPr>
            <a:picLocks noChangeAspect="1" noChangeArrowheads="1"/>
          </p:cNvPicPr>
          <p:nvPr/>
        </p:nvPicPr>
        <p:blipFill>
          <a:blip r:embed="rId6"/>
          <a:srcRect/>
          <a:stretch>
            <a:fillRect/>
          </a:stretch>
        </p:blipFill>
        <p:spPr bwMode="auto">
          <a:xfrm>
            <a:off x="357158" y="5429264"/>
            <a:ext cx="1190625" cy="11525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2643174" y="857232"/>
            <a:ext cx="3643338" cy="1162050"/>
          </a:xfrm>
        </p:spPr>
        <p:txBody>
          <a:bodyPr>
            <a:noAutofit/>
          </a:bodyPr>
          <a:lstStyle/>
          <a:p>
            <a:pPr algn="ctr"/>
            <a:r>
              <a:rPr lang="es-ES" sz="4400" b="0" dirty="0" smtClean="0">
                <a:hlinkClick r:id="rId3" action="ppaction://hlinksldjump"/>
              </a:rPr>
              <a:t>Características</a:t>
            </a:r>
            <a:endParaRPr lang="es-ES" sz="4400" b="0" dirty="0"/>
          </a:p>
        </p:txBody>
      </p:sp>
      <p:pic>
        <p:nvPicPr>
          <p:cNvPr id="9" name="8 Marcador de contenido" descr="marquesinacolegio1.gif"/>
          <p:cNvPicPr>
            <a:picLocks noGrp="1" noChangeAspect="1"/>
          </p:cNvPicPr>
          <p:nvPr>
            <p:ph idx="1"/>
          </p:nvPr>
        </p:nvPicPr>
        <p:blipFill>
          <a:blip r:embed="rId4"/>
          <a:stretch>
            <a:fillRect/>
          </a:stretch>
        </p:blipFill>
        <p:spPr>
          <a:xfrm>
            <a:off x="0" y="0"/>
            <a:ext cx="10215602" cy="1142984"/>
          </a:xfrm>
        </p:spPr>
      </p:pic>
      <p:sp>
        <p:nvSpPr>
          <p:cNvPr id="8" name="7 Marcador de texto"/>
          <p:cNvSpPr>
            <a:spLocks noGrp="1"/>
          </p:cNvSpPr>
          <p:nvPr>
            <p:ph type="body" sz="half" idx="2"/>
          </p:nvPr>
        </p:nvSpPr>
        <p:spPr>
          <a:xfrm>
            <a:off x="285720" y="2166937"/>
            <a:ext cx="8501122" cy="4476773"/>
          </a:xfrm>
        </p:spPr>
        <p:txBody>
          <a:bodyPr/>
          <a:lstStyle/>
          <a:p>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3000364" y="714356"/>
            <a:ext cx="3008313" cy="1162050"/>
          </a:xfrm>
        </p:spPr>
        <p:txBody>
          <a:bodyPr>
            <a:normAutofit/>
          </a:bodyPr>
          <a:lstStyle/>
          <a:p>
            <a:pPr algn="ctr"/>
            <a:r>
              <a:rPr lang="es-ES" sz="4400" b="0" dirty="0" smtClean="0">
                <a:hlinkClick r:id="rId3" action="ppaction://hlinksldjump"/>
              </a:rPr>
              <a:t>Actividades</a:t>
            </a:r>
            <a:endParaRPr lang="es-ES" sz="4400" b="0" dirty="0"/>
          </a:p>
        </p:txBody>
      </p:sp>
      <p:pic>
        <p:nvPicPr>
          <p:cNvPr id="9" name="8 Marcador de contenido" descr="marquesinacolegio1.gif"/>
          <p:cNvPicPr>
            <a:picLocks noGrp="1" noChangeAspect="1"/>
          </p:cNvPicPr>
          <p:nvPr>
            <p:ph idx="1"/>
          </p:nvPr>
        </p:nvPicPr>
        <p:blipFill>
          <a:blip r:embed="rId4"/>
          <a:stretch>
            <a:fillRect/>
          </a:stretch>
        </p:blipFill>
        <p:spPr>
          <a:xfrm>
            <a:off x="0" y="0"/>
            <a:ext cx="10215602" cy="928670"/>
          </a:xfrm>
        </p:spPr>
      </p:pic>
      <p:sp>
        <p:nvSpPr>
          <p:cNvPr id="8" name="7 Marcador de texto"/>
          <p:cNvSpPr>
            <a:spLocks noGrp="1"/>
          </p:cNvSpPr>
          <p:nvPr>
            <p:ph type="body" sz="half" idx="2"/>
          </p:nvPr>
        </p:nvSpPr>
        <p:spPr>
          <a:xfrm>
            <a:off x="457200" y="2000240"/>
            <a:ext cx="8401080" cy="4125923"/>
          </a:xfrm>
        </p:spPr>
        <p:txBody>
          <a:bodyPr>
            <a:normAutofit/>
          </a:bodyPr>
          <a:lstStyle/>
          <a:p>
            <a:pPr lvl="1">
              <a:buFont typeface="Wingdings" pitchFamily="2" charset="2"/>
              <a:buChar char="ü"/>
            </a:pPr>
            <a:r>
              <a:rPr lang="es-ES" sz="2000" dirty="0" smtClean="0">
                <a:hlinkClick r:id="rId5" action="ppaction://hlinksldjump"/>
              </a:rPr>
              <a:t>Enseñanza</a:t>
            </a:r>
            <a:endParaRPr lang="es-ES" sz="2000" dirty="0" smtClean="0"/>
          </a:p>
          <a:p>
            <a:pPr lvl="1">
              <a:buFont typeface="Wingdings" pitchFamily="2" charset="2"/>
              <a:buChar char="ü"/>
            </a:pPr>
            <a:r>
              <a:rPr lang="es-ES" sz="2000" dirty="0" smtClean="0">
                <a:hlinkClick r:id="rId6" action="ppaction://hlinksldjump"/>
              </a:rPr>
              <a:t>Actividades Extraescolares</a:t>
            </a:r>
            <a:endParaRPr lang="es-ES" sz="2000" dirty="0" smtClean="0"/>
          </a:p>
          <a:p>
            <a:pPr lvl="1">
              <a:buFont typeface="Wingdings" pitchFamily="2" charset="2"/>
              <a:buChar char="ü"/>
            </a:pPr>
            <a:r>
              <a:rPr lang="es-ES" sz="2000" dirty="0" smtClean="0">
                <a:hlinkClick r:id="rId6" action="ppaction://hlinksldjump"/>
              </a:rPr>
              <a:t>Actividades Complementarias</a:t>
            </a:r>
            <a:endParaRPr lang="es-ES" sz="2000" dirty="0" smtClean="0"/>
          </a:p>
          <a:p>
            <a:pPr lvl="1">
              <a:buFont typeface="Wingdings" pitchFamily="2" charset="2"/>
              <a:buChar char="ü"/>
            </a:pPr>
            <a:r>
              <a:rPr lang="es-ES" sz="2000" dirty="0" smtClean="0">
                <a:hlinkClick r:id="rId7" action="ppaction://hlinksldjump"/>
              </a:rPr>
              <a:t>Servicios</a:t>
            </a:r>
            <a:endParaRPr lang="es-ES" sz="2000" dirty="0" smtClean="0"/>
          </a:p>
          <a:p>
            <a:pPr lvl="1"/>
            <a:endParaRPr lang="es-ES" sz="2000" dirty="0" smtClean="0"/>
          </a:p>
          <a:p>
            <a:pPr lvl="1"/>
            <a:endParaRPr lang="es-ES" sz="2000" dirty="0" smtClean="0"/>
          </a:p>
          <a:p>
            <a:pPr lvl="1"/>
            <a:endParaRPr lang="es-ES" sz="2000" dirty="0" smtClean="0"/>
          </a:p>
          <a:p>
            <a:pPr lvl="1"/>
            <a:endParaRPr lang="es-ES" sz="1800" dirty="0" smtClean="0"/>
          </a:p>
          <a:p>
            <a:pPr lvl="1">
              <a:buFont typeface="Wingdings" pitchFamily="2" charset="2"/>
              <a:buChar char="ü"/>
            </a:pPr>
            <a:endParaRPr lang="es-ES" sz="20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571480"/>
            <a:ext cx="9044022" cy="1162050"/>
          </a:xfrm>
        </p:spPr>
        <p:txBody>
          <a:bodyPr>
            <a:noAutofit/>
          </a:bodyPr>
          <a:lstStyle/>
          <a:p>
            <a:pPr algn="ctr"/>
            <a:r>
              <a:rPr lang="es-ES" sz="4400" b="0" dirty="0" smtClean="0">
                <a:hlinkClick r:id="rId3" action="ppaction://hlinksldjump"/>
              </a:rPr>
              <a:t>Servicios</a:t>
            </a:r>
            <a:endParaRPr lang="es-ES" sz="4400" b="0" dirty="0"/>
          </a:p>
        </p:txBody>
      </p:sp>
      <p:pic>
        <p:nvPicPr>
          <p:cNvPr id="5" name="4 Marcador de contenido" descr="1.gif"/>
          <p:cNvPicPr>
            <a:picLocks noGrp="1" noChangeAspect="1"/>
          </p:cNvPicPr>
          <p:nvPr>
            <p:ph idx="1"/>
          </p:nvPr>
        </p:nvPicPr>
        <p:blipFill>
          <a:blip r:embed="rId4"/>
          <a:stretch>
            <a:fillRect/>
          </a:stretch>
        </p:blipFill>
        <p:spPr>
          <a:xfrm>
            <a:off x="0" y="0"/>
            <a:ext cx="10287040" cy="1000108"/>
          </a:xfrm>
        </p:spPr>
      </p:pic>
      <p:sp>
        <p:nvSpPr>
          <p:cNvPr id="4" name="3 Marcador de texto"/>
          <p:cNvSpPr>
            <a:spLocks noGrp="1"/>
          </p:cNvSpPr>
          <p:nvPr>
            <p:ph type="body" sz="half" idx="2"/>
          </p:nvPr>
        </p:nvSpPr>
        <p:spPr>
          <a:xfrm>
            <a:off x="457200" y="1643050"/>
            <a:ext cx="9115460" cy="4483113"/>
          </a:xfrm>
        </p:spPr>
        <p:txBody>
          <a:bodyPr/>
          <a:lstStyle/>
          <a:p>
            <a:endParaRPr lang="es-ES" sz="2000" dirty="0" smtClean="0"/>
          </a:p>
          <a:p>
            <a:pPr lvl="6"/>
            <a:endParaRPr lang="es-ES" sz="1500" dirty="0" smtClean="0">
              <a:hlinkClick r:id="rId5" action="ppaction://hlinksldjump"/>
            </a:endParaRPr>
          </a:p>
          <a:p>
            <a:pPr lvl="6">
              <a:buFont typeface="Wingdings" pitchFamily="2" charset="2"/>
              <a:buChar char="ü"/>
            </a:pPr>
            <a:endParaRPr lang="es-ES" sz="1500" dirty="0" smtClean="0">
              <a:hlinkClick r:id="rId5" action="ppaction://hlinksldjump"/>
            </a:endParaRPr>
          </a:p>
          <a:p>
            <a:pPr lvl="6">
              <a:buFont typeface="Wingdings" pitchFamily="2" charset="2"/>
              <a:buChar char="ü"/>
            </a:pPr>
            <a:endParaRPr lang="es-ES" sz="1500" dirty="0" smtClean="0">
              <a:hlinkClick r:id="rId5" action="ppaction://hlinksldjump"/>
            </a:endParaRPr>
          </a:p>
          <a:p>
            <a:pPr lvl="6">
              <a:buFont typeface="Wingdings" pitchFamily="2" charset="2"/>
              <a:buChar char="ü"/>
            </a:pPr>
            <a:endParaRPr lang="es-ES" sz="1500" dirty="0" smtClean="0">
              <a:hlinkClick r:id="rId5" action="ppaction://hlinksldjump"/>
            </a:endParaRPr>
          </a:p>
          <a:p>
            <a:pPr lvl="6">
              <a:buFont typeface="Wingdings" pitchFamily="2" charset="2"/>
              <a:buChar char="ü"/>
            </a:pPr>
            <a:endParaRPr lang="es-ES" sz="1500" dirty="0" smtClean="0">
              <a:hlinkClick r:id="rId5" action="ppaction://hlinksldjump"/>
            </a:endParaRPr>
          </a:p>
          <a:p>
            <a:pPr lvl="6">
              <a:buFont typeface="Wingdings" pitchFamily="2" charset="2"/>
              <a:buChar char="ü"/>
            </a:pPr>
            <a:endParaRPr lang="es-ES" sz="1500" dirty="0" smtClean="0">
              <a:hlinkClick r:id="rId5" action="ppaction://hlinksldjump"/>
            </a:endParaRPr>
          </a:p>
          <a:p>
            <a:pPr lvl="6">
              <a:buFont typeface="Wingdings" pitchFamily="2" charset="2"/>
              <a:buChar char="ü"/>
            </a:pPr>
            <a:endParaRPr lang="es-ES" sz="1500" dirty="0" smtClean="0">
              <a:hlinkClick r:id="rId5" action="ppaction://hlinksldjump"/>
            </a:endParaRPr>
          </a:p>
          <a:p>
            <a:endParaRPr lang="es-ES" dirty="0"/>
          </a:p>
        </p:txBody>
      </p:sp>
      <p:graphicFrame>
        <p:nvGraphicFramePr>
          <p:cNvPr id="6" name="5 Tabla"/>
          <p:cNvGraphicFramePr>
            <a:graphicFrameLocks noGrp="1"/>
          </p:cNvGraphicFramePr>
          <p:nvPr/>
        </p:nvGraphicFramePr>
        <p:xfrm>
          <a:off x="6500826" y="2285992"/>
          <a:ext cx="6096000" cy="396240"/>
        </p:xfrm>
        <a:graphic>
          <a:graphicData uri="http://schemas.openxmlformats.org/drawingml/2006/table">
            <a:tbl>
              <a:tblPr>
                <a:tableStyleId>{073A0DAA-6AF3-43AB-8588-CEC1D06C72B9}</a:tableStyleId>
              </a:tblPr>
              <a:tblGrid>
                <a:gridCol w="6096000"/>
              </a:tblGrid>
              <a:tr h="370840">
                <a:tc>
                  <a:txBody>
                    <a:bodyPr/>
                    <a:lstStyle/>
                    <a:p>
                      <a:pPr>
                        <a:buFont typeface="Wingdings" pitchFamily="2" charset="2"/>
                        <a:buChar char="ü"/>
                      </a:pPr>
                      <a:r>
                        <a:rPr lang="es-ES" sz="2000" dirty="0" smtClean="0"/>
                        <a:t>Aula Matinal</a:t>
                      </a:r>
                      <a:endParaRPr lang="es-ES" sz="20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graphicFrame>
        <p:nvGraphicFramePr>
          <p:cNvPr id="7" name="6 Tabla"/>
          <p:cNvGraphicFramePr>
            <a:graphicFrameLocks noGrp="1"/>
          </p:cNvGraphicFramePr>
          <p:nvPr/>
        </p:nvGraphicFramePr>
        <p:xfrm>
          <a:off x="3428992" y="4643446"/>
          <a:ext cx="6096000" cy="396240"/>
        </p:xfrm>
        <a:graphic>
          <a:graphicData uri="http://schemas.openxmlformats.org/drawingml/2006/table">
            <a:tbl>
              <a:tblPr firstRow="1" bandRow="1">
                <a:tableStyleId>{5C22544A-7EE6-4342-B048-85BDC9FD1C3A}</a:tableStyleId>
              </a:tblPr>
              <a:tblGrid>
                <a:gridCol w="6096000"/>
              </a:tblGrid>
              <a:tr h="370840">
                <a:tc>
                  <a:txBody>
                    <a:bodyPr/>
                    <a:lstStyle/>
                    <a:p>
                      <a:pPr marL="342900" indent="-342900">
                        <a:buFont typeface="Wingdings" pitchFamily="2" charset="2"/>
                        <a:buChar char="ü"/>
                      </a:pPr>
                      <a:r>
                        <a:rPr lang="es-ES" sz="2000" b="0" dirty="0" smtClean="0">
                          <a:solidFill>
                            <a:schemeClr val="tx1"/>
                          </a:solidFill>
                        </a:rPr>
                        <a:t>Biblioteca</a:t>
                      </a:r>
                      <a:endParaRPr lang="es-ES" sz="2000" b="0"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graphicFrame>
        <p:nvGraphicFramePr>
          <p:cNvPr id="8" name="7 Tabla"/>
          <p:cNvGraphicFramePr>
            <a:graphicFrameLocks noGrp="1"/>
          </p:cNvGraphicFramePr>
          <p:nvPr/>
        </p:nvGraphicFramePr>
        <p:xfrm>
          <a:off x="2643174" y="5429264"/>
          <a:ext cx="6096000" cy="370840"/>
        </p:xfrm>
        <a:graphic>
          <a:graphicData uri="http://schemas.openxmlformats.org/drawingml/2006/table">
            <a:tbl>
              <a:tblPr firstRow="1" bandRow="1">
                <a:tableStyleId>{5C22544A-7EE6-4342-B048-85BDC9FD1C3A}</a:tableStyleId>
              </a:tblPr>
              <a:tblGrid>
                <a:gridCol w="6096000"/>
              </a:tblGrid>
              <a:tr h="370840">
                <a:tc>
                  <a:txBody>
                    <a:bodyPr/>
                    <a:lstStyle/>
                    <a:p>
                      <a:endParaRPr lang="es-E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graphicFrame>
        <p:nvGraphicFramePr>
          <p:cNvPr id="9" name="8 Tabla"/>
          <p:cNvGraphicFramePr>
            <a:graphicFrameLocks noGrp="1"/>
          </p:cNvGraphicFramePr>
          <p:nvPr/>
        </p:nvGraphicFramePr>
        <p:xfrm>
          <a:off x="1142976" y="2357430"/>
          <a:ext cx="6096000" cy="396240"/>
        </p:xfrm>
        <a:graphic>
          <a:graphicData uri="http://schemas.openxmlformats.org/drawingml/2006/table">
            <a:tbl>
              <a:tblPr firstRow="1" bandRow="1">
                <a:tableStyleId>{5C22544A-7EE6-4342-B048-85BDC9FD1C3A}</a:tableStyleId>
              </a:tblPr>
              <a:tblGrid>
                <a:gridCol w="6096000"/>
              </a:tblGrid>
              <a:tr h="317488">
                <a:tc>
                  <a:txBody>
                    <a:bodyPr/>
                    <a:lstStyle/>
                    <a:p>
                      <a:pPr>
                        <a:buFont typeface="Wingdings" pitchFamily="2" charset="2"/>
                        <a:buChar char="ü"/>
                      </a:pPr>
                      <a:r>
                        <a:rPr lang="es-ES" sz="2000" b="0" dirty="0" smtClean="0">
                          <a:solidFill>
                            <a:schemeClr val="tx1"/>
                          </a:solidFill>
                        </a:rPr>
                        <a:t>Comedor</a:t>
                      </a:r>
                      <a:endParaRPr lang="es-ES" sz="2000" b="0"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pic>
        <p:nvPicPr>
          <p:cNvPr id="3074" name="Picture 2" descr="C:\Users\sony\Pictures\Galería multimedia de Microsoft\j0283535.gif">
            <a:hlinkClick r:id="rId5" action="ppaction://hlinksldjump"/>
          </p:cNvPr>
          <p:cNvPicPr>
            <a:picLocks noChangeAspect="1" noChangeArrowheads="1" noCrop="1"/>
          </p:cNvPicPr>
          <p:nvPr/>
        </p:nvPicPr>
        <p:blipFill>
          <a:blip r:embed="rId6"/>
          <a:srcRect/>
          <a:stretch>
            <a:fillRect/>
          </a:stretch>
        </p:blipFill>
        <p:spPr bwMode="auto">
          <a:xfrm>
            <a:off x="3357554" y="5143512"/>
            <a:ext cx="1928826" cy="1500174"/>
          </a:xfrm>
          <a:prstGeom prst="rect">
            <a:avLst/>
          </a:prstGeom>
          <a:noFill/>
        </p:spPr>
      </p:pic>
      <p:pic>
        <p:nvPicPr>
          <p:cNvPr id="3075" name="Picture 3" descr="C:\Users\sony\Pictures\Galería multimedia de Microsoft\j0365298.gif">
            <a:hlinkClick r:id="rId7" action="ppaction://hlinksldjump"/>
          </p:cNvPr>
          <p:cNvPicPr>
            <a:picLocks noChangeAspect="1" noChangeArrowheads="1" noCrop="1"/>
          </p:cNvPicPr>
          <p:nvPr/>
        </p:nvPicPr>
        <p:blipFill>
          <a:blip r:embed="rId8"/>
          <a:srcRect/>
          <a:stretch>
            <a:fillRect/>
          </a:stretch>
        </p:blipFill>
        <p:spPr bwMode="auto">
          <a:xfrm>
            <a:off x="6643702" y="2714620"/>
            <a:ext cx="1428760" cy="1928826"/>
          </a:xfrm>
          <a:prstGeom prst="rect">
            <a:avLst/>
          </a:prstGeom>
          <a:noFill/>
        </p:spPr>
      </p:pic>
      <p:pic>
        <p:nvPicPr>
          <p:cNvPr id="3077" name="Picture 5" descr="C:\Users\sony\Pictures\Galería multimedia de Microsoft\j0356720.gif">
            <a:hlinkClick r:id="rId9" action="ppaction://hlinksldjump"/>
          </p:cNvPr>
          <p:cNvPicPr>
            <a:picLocks noChangeAspect="1" noChangeArrowheads="1" noCrop="1"/>
          </p:cNvPicPr>
          <p:nvPr/>
        </p:nvPicPr>
        <p:blipFill>
          <a:blip r:embed="rId10"/>
          <a:srcRect/>
          <a:stretch>
            <a:fillRect/>
          </a:stretch>
        </p:blipFill>
        <p:spPr bwMode="auto">
          <a:xfrm>
            <a:off x="1214414" y="2786058"/>
            <a:ext cx="1428760" cy="171451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571480"/>
            <a:ext cx="6357982" cy="1162050"/>
          </a:xfrm>
        </p:spPr>
        <p:txBody>
          <a:bodyPr>
            <a:noAutofit/>
          </a:bodyPr>
          <a:lstStyle/>
          <a:p>
            <a:pPr algn="ctr"/>
            <a:r>
              <a:rPr lang="es-ES" sz="4400" b="0" dirty="0" smtClean="0">
                <a:hlinkClick r:id="rId3" action="ppaction://hlinksldjump"/>
              </a:rPr>
              <a:t>Actividades Extraescolares</a:t>
            </a:r>
            <a:endParaRPr lang="es-ES" sz="4400" b="0" dirty="0">
              <a:hlinkClick r:id="rId4" action="ppaction://hlinksldjump"/>
            </a:endParaRPr>
          </a:p>
        </p:txBody>
      </p:sp>
      <p:pic>
        <p:nvPicPr>
          <p:cNvPr id="5" name="4 Marcador de contenido" descr="marquesinacolegio1.gif"/>
          <p:cNvPicPr>
            <a:picLocks noGrp="1" noChangeAspect="1"/>
          </p:cNvPicPr>
          <p:nvPr>
            <p:ph idx="1"/>
          </p:nvPr>
        </p:nvPicPr>
        <p:blipFill>
          <a:blip r:embed="rId5"/>
          <a:stretch>
            <a:fillRect/>
          </a:stretch>
        </p:blipFill>
        <p:spPr>
          <a:xfrm>
            <a:off x="0" y="0"/>
            <a:ext cx="10215602" cy="1000108"/>
          </a:xfrm>
        </p:spPr>
      </p:pic>
      <p:sp>
        <p:nvSpPr>
          <p:cNvPr id="4" name="3 Marcador de texto"/>
          <p:cNvSpPr>
            <a:spLocks noGrp="1"/>
          </p:cNvSpPr>
          <p:nvPr>
            <p:ph type="body" sz="half" idx="2"/>
          </p:nvPr>
        </p:nvSpPr>
        <p:spPr>
          <a:xfrm>
            <a:off x="457200" y="2214554"/>
            <a:ext cx="8258204" cy="4357718"/>
          </a:xfrm>
        </p:spPr>
        <p:txBody>
          <a:bodyPr>
            <a:normAutofit/>
          </a:bodyPr>
          <a:lstStyle/>
          <a:p>
            <a:r>
              <a:rPr lang="es-ES" sz="2000" dirty="0" smtClean="0"/>
              <a:t>Por las tardes, se realizan diversas actividades acogidas al plan familia:</a:t>
            </a:r>
          </a:p>
          <a:p>
            <a:pPr>
              <a:buFont typeface="Arial" pitchFamily="34" charset="0"/>
              <a:buChar char="•"/>
            </a:pPr>
            <a:r>
              <a:rPr lang="es-ES" sz="2000" dirty="0" smtClean="0"/>
              <a:t>Inglés</a:t>
            </a:r>
          </a:p>
          <a:p>
            <a:pPr>
              <a:buFont typeface="Arial" pitchFamily="34" charset="0"/>
              <a:buChar char="•"/>
            </a:pPr>
            <a:r>
              <a:rPr lang="es-ES" sz="2000" dirty="0" smtClean="0"/>
              <a:t>Informática</a:t>
            </a:r>
          </a:p>
          <a:p>
            <a:pPr>
              <a:buFont typeface="Arial" pitchFamily="34" charset="0"/>
              <a:buChar char="•"/>
            </a:pPr>
            <a:r>
              <a:rPr lang="es-ES" sz="2000" dirty="0" smtClean="0"/>
              <a:t>Apoyo al estudio</a:t>
            </a:r>
          </a:p>
          <a:p>
            <a:pPr>
              <a:buFont typeface="Arial" pitchFamily="34" charset="0"/>
              <a:buChar char="•"/>
            </a:pPr>
            <a:r>
              <a:rPr lang="es-ES" sz="2000" dirty="0" smtClean="0"/>
              <a:t>Ajedrez</a:t>
            </a:r>
          </a:p>
          <a:p>
            <a:pPr>
              <a:buFont typeface="Arial" pitchFamily="34" charset="0"/>
              <a:buChar char="•"/>
            </a:pPr>
            <a:r>
              <a:rPr lang="es-ES" sz="2000" dirty="0" smtClean="0"/>
              <a:t>Deportes: futbol y baloncesto</a:t>
            </a:r>
          </a:p>
          <a:p>
            <a:pPr>
              <a:buFont typeface="Arial" pitchFamily="34" charset="0"/>
              <a:buChar char="•"/>
            </a:pPr>
            <a:r>
              <a:rPr lang="es-ES" sz="2000" dirty="0" smtClean="0"/>
              <a:t>Pintura</a:t>
            </a:r>
          </a:p>
          <a:p>
            <a:pPr>
              <a:buFont typeface="Arial" pitchFamily="34" charset="0"/>
              <a:buChar char="•"/>
            </a:pPr>
            <a:r>
              <a:rPr lang="es-ES" sz="2000" dirty="0" smtClean="0"/>
              <a:t>Excursiones</a:t>
            </a:r>
          </a:p>
          <a:p>
            <a:r>
              <a:rPr lang="es-ES" sz="2000" dirty="0" smtClean="0"/>
              <a:t>Estas actividades son demandadas por </a:t>
            </a:r>
          </a:p>
          <a:p>
            <a:r>
              <a:rPr lang="es-ES" sz="2000" dirty="0" smtClean="0"/>
              <a:t>los padres a principio de curso</a:t>
            </a:r>
            <a:endParaRPr lang="es-ES" sz="2000" dirty="0"/>
          </a:p>
        </p:txBody>
      </p:sp>
      <p:pic>
        <p:nvPicPr>
          <p:cNvPr id="6" name="5 Imagen" descr="fotoinfantilcaretas.gif"/>
          <p:cNvPicPr>
            <a:picLocks noChangeAspect="1"/>
          </p:cNvPicPr>
          <p:nvPr/>
        </p:nvPicPr>
        <p:blipFill>
          <a:blip r:embed="rId6"/>
          <a:stretch>
            <a:fillRect/>
          </a:stretch>
        </p:blipFill>
        <p:spPr>
          <a:xfrm>
            <a:off x="5143504" y="2643182"/>
            <a:ext cx="3571900" cy="3429024"/>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2976" y="642918"/>
            <a:ext cx="7543824" cy="1162050"/>
          </a:xfrm>
        </p:spPr>
        <p:txBody>
          <a:bodyPr>
            <a:noAutofit/>
          </a:bodyPr>
          <a:lstStyle/>
          <a:p>
            <a:r>
              <a:rPr lang="es-ES" sz="4400" b="0" dirty="0" smtClean="0">
                <a:hlinkClick r:id="rId3" action="ppaction://hlinksldjump"/>
              </a:rPr>
              <a:t>Actividades Complementarias</a:t>
            </a:r>
            <a:endParaRPr lang="es-ES" sz="4400" b="0" dirty="0"/>
          </a:p>
        </p:txBody>
      </p:sp>
      <p:pic>
        <p:nvPicPr>
          <p:cNvPr id="5" name="4 Marcador de contenido" descr="1.gif"/>
          <p:cNvPicPr>
            <a:picLocks noGrp="1" noChangeAspect="1"/>
          </p:cNvPicPr>
          <p:nvPr>
            <p:ph idx="1"/>
          </p:nvPr>
        </p:nvPicPr>
        <p:blipFill>
          <a:blip r:embed="rId4"/>
          <a:stretch>
            <a:fillRect/>
          </a:stretch>
        </p:blipFill>
        <p:spPr>
          <a:xfrm>
            <a:off x="0" y="0"/>
            <a:ext cx="10215602" cy="1071546"/>
          </a:xfrm>
        </p:spPr>
      </p:pic>
      <p:sp>
        <p:nvSpPr>
          <p:cNvPr id="4" name="3 Marcador de texto"/>
          <p:cNvSpPr>
            <a:spLocks noGrp="1"/>
          </p:cNvSpPr>
          <p:nvPr>
            <p:ph type="body" sz="half" idx="2"/>
          </p:nvPr>
        </p:nvSpPr>
        <p:spPr>
          <a:xfrm>
            <a:off x="457200" y="1714488"/>
            <a:ext cx="8401080" cy="4786346"/>
          </a:xfrm>
        </p:spPr>
        <p:txBody>
          <a:bodyPr/>
          <a:lstStyle/>
          <a:p>
            <a:pPr>
              <a:buFont typeface="Wingdings" pitchFamily="2" charset="2"/>
              <a:buChar char="ü"/>
            </a:pPr>
            <a:r>
              <a:rPr lang="es-ES" dirty="0" smtClean="0"/>
              <a:t>Día de la Alimentación</a:t>
            </a:r>
          </a:p>
          <a:p>
            <a:pPr>
              <a:buFont typeface="Wingdings" pitchFamily="2" charset="2"/>
              <a:buChar char="ü"/>
            </a:pPr>
            <a:r>
              <a:rPr lang="es-ES" dirty="0" smtClean="0"/>
              <a:t>Día de Internet</a:t>
            </a:r>
          </a:p>
          <a:p>
            <a:pPr>
              <a:buFont typeface="Wingdings" pitchFamily="2" charset="2"/>
              <a:buChar char="ü"/>
            </a:pPr>
            <a:r>
              <a:rPr lang="es-ES" dirty="0" smtClean="0"/>
              <a:t>Día de la Constitución</a:t>
            </a:r>
          </a:p>
          <a:p>
            <a:pPr>
              <a:buFont typeface="Wingdings" pitchFamily="2" charset="2"/>
              <a:buChar char="ü"/>
            </a:pPr>
            <a:r>
              <a:rPr lang="es-ES" dirty="0" smtClean="0"/>
              <a:t>Día de la Paz</a:t>
            </a:r>
          </a:p>
          <a:p>
            <a:pPr>
              <a:buFont typeface="Wingdings" pitchFamily="2" charset="2"/>
              <a:buChar char="ü"/>
            </a:pPr>
            <a:r>
              <a:rPr lang="es-ES" dirty="0" smtClean="0"/>
              <a:t>Día de Andalucía</a:t>
            </a:r>
          </a:p>
          <a:p>
            <a:pPr>
              <a:buFont typeface="Wingdings" pitchFamily="2" charset="2"/>
              <a:buChar char="ü"/>
            </a:pPr>
            <a:r>
              <a:rPr lang="es-ES" dirty="0" smtClean="0"/>
              <a:t>Día del Libro</a:t>
            </a:r>
          </a:p>
          <a:p>
            <a:pPr>
              <a:buFont typeface="Wingdings" pitchFamily="2" charset="2"/>
              <a:buChar char="ü"/>
            </a:pPr>
            <a:r>
              <a:rPr lang="es-ES" dirty="0" smtClean="0"/>
              <a:t>Día de Europa</a:t>
            </a:r>
          </a:p>
          <a:p>
            <a:pPr>
              <a:buFont typeface="Wingdings" pitchFamily="2" charset="2"/>
              <a:buChar char="ü"/>
            </a:pPr>
            <a:r>
              <a:rPr lang="es-ES" dirty="0" smtClean="0"/>
              <a:t>Proyecto “Enséñame a Sonreír”</a:t>
            </a:r>
          </a:p>
          <a:p>
            <a:pPr>
              <a:buFont typeface="Wingdings" pitchFamily="2" charset="2"/>
              <a:buChar char="ü"/>
            </a:pPr>
            <a:r>
              <a:rPr lang="es-ES" dirty="0" smtClean="0"/>
              <a:t>Celebración de la Navidad</a:t>
            </a:r>
          </a:p>
          <a:p>
            <a:pPr>
              <a:buFont typeface="Wingdings" pitchFamily="2" charset="2"/>
              <a:buChar char="ü"/>
            </a:pPr>
            <a:r>
              <a:rPr lang="es-ES" dirty="0" smtClean="0"/>
              <a:t>Informática Básica</a:t>
            </a:r>
          </a:p>
          <a:p>
            <a:pPr>
              <a:buFont typeface="Wingdings" pitchFamily="2" charset="2"/>
              <a:buChar char="ü"/>
            </a:pPr>
            <a:r>
              <a:rPr lang="es-ES" dirty="0" smtClean="0"/>
              <a:t>Exposición de Trabajos Manuales</a:t>
            </a:r>
          </a:p>
          <a:p>
            <a:pPr>
              <a:buFont typeface="Wingdings" pitchFamily="2" charset="2"/>
              <a:buChar char="ü"/>
            </a:pPr>
            <a:r>
              <a:rPr lang="es-ES" dirty="0" smtClean="0"/>
              <a:t>Concurso “Comida Típica Cordobesa”</a:t>
            </a:r>
          </a:p>
          <a:p>
            <a:pPr>
              <a:buFont typeface="Wingdings" pitchFamily="2" charset="2"/>
              <a:buChar char="ü"/>
            </a:pPr>
            <a:r>
              <a:rPr lang="es-ES" dirty="0" smtClean="0"/>
              <a:t>Jornadas Comarcales de Atletismo</a:t>
            </a:r>
          </a:p>
          <a:p>
            <a:pPr>
              <a:buFont typeface="Wingdings" pitchFamily="2" charset="2"/>
              <a:buChar char="ü"/>
            </a:pPr>
            <a:r>
              <a:rPr lang="es-ES" dirty="0" smtClean="0"/>
              <a:t>Fiesta Fin de Curso</a:t>
            </a:r>
          </a:p>
          <a:p>
            <a:pPr>
              <a:buFont typeface="Wingdings" pitchFamily="2" charset="2"/>
              <a:buChar char="ü"/>
            </a:pPr>
            <a:r>
              <a:rPr lang="es-ES" dirty="0" smtClean="0"/>
              <a:t>Excursión a Granada</a:t>
            </a:r>
          </a:p>
          <a:p>
            <a:pPr>
              <a:buFont typeface="Wingdings" pitchFamily="2" charset="2"/>
              <a:buChar char="ü"/>
            </a:pPr>
            <a:r>
              <a:rPr lang="es-ES" dirty="0" smtClean="0"/>
              <a:t>Excursión a Sevilla</a:t>
            </a:r>
          </a:p>
          <a:p>
            <a:pPr>
              <a:buFont typeface="Wingdings" pitchFamily="2" charset="2"/>
              <a:buChar char="ü"/>
            </a:pPr>
            <a:r>
              <a:rPr lang="es-ES" dirty="0" smtClean="0"/>
              <a:t>Excursión a Madrid</a:t>
            </a:r>
          </a:p>
          <a:p>
            <a:pPr>
              <a:buFont typeface="Wingdings" pitchFamily="2" charset="2"/>
              <a:buChar char="ü"/>
            </a:pPr>
            <a:r>
              <a:rPr lang="es-ES" dirty="0" smtClean="0"/>
              <a:t>Visita a la Planta de Compostaje de Epremasa en Montalbán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484</TotalTime>
  <Words>1178</Words>
  <Application>Microsoft Office PowerPoint</Application>
  <PresentationFormat>Presentación en pantalla (4:3)</PresentationFormat>
  <Paragraphs>148</Paragraphs>
  <Slides>24</Slides>
  <Notes>18</Notes>
  <HiddenSlides>0</HiddenSlides>
  <MMClips>0</MMClips>
  <ScaleCrop>false</ScaleCrop>
  <HeadingPairs>
    <vt:vector size="4" baseType="variant">
      <vt:variant>
        <vt:lpstr>Tema</vt:lpstr>
      </vt:variant>
      <vt:variant>
        <vt:i4>1</vt:i4>
      </vt:variant>
      <vt:variant>
        <vt:lpstr>Títulos de diapositiva</vt:lpstr>
      </vt:variant>
      <vt:variant>
        <vt:i4>24</vt:i4>
      </vt:variant>
    </vt:vector>
  </HeadingPairs>
  <TitlesOfParts>
    <vt:vector size="25" baseType="lpstr">
      <vt:lpstr>Tema de Office</vt:lpstr>
      <vt:lpstr>          Mª Dolores Castro Larrea        Mª Ángeles García del Río        Gloria Gómez Gutiérrez            2º LADE GRUPO B           CURSO 2008/2009   </vt:lpstr>
      <vt:lpstr> ÍNDICE</vt:lpstr>
      <vt:lpstr>Historia</vt:lpstr>
      <vt:lpstr>Historia</vt:lpstr>
      <vt:lpstr>Características</vt:lpstr>
      <vt:lpstr>Actividades</vt:lpstr>
      <vt:lpstr>Servicios</vt:lpstr>
      <vt:lpstr>Actividades Extraescolares</vt:lpstr>
      <vt:lpstr>Actividades Complementarias</vt:lpstr>
      <vt:lpstr>Enseñanza</vt:lpstr>
      <vt:lpstr>Centro TIC</vt:lpstr>
      <vt:lpstr>Educación infantil</vt:lpstr>
      <vt:lpstr>Aula de Música</vt:lpstr>
      <vt:lpstr>Aula de Informática</vt:lpstr>
      <vt:lpstr>Comedor</vt:lpstr>
      <vt:lpstr>Diapositiva 16</vt:lpstr>
      <vt:lpstr>Aula Matinal</vt:lpstr>
      <vt:lpstr>Biblioteca</vt:lpstr>
      <vt:lpstr> Mecanismos de Coordinación</vt:lpstr>
      <vt:lpstr>Colaboración y Normalización de los Valores</vt:lpstr>
      <vt:lpstr>Normalización de resultados y de Procesos de trabajo</vt:lpstr>
      <vt:lpstr>Normalización de habilidades</vt:lpstr>
      <vt:lpstr>Diapositiva 23</vt:lpstr>
      <vt:lpstr>Diapositiva 24</vt:lpstr>
    </vt:vector>
  </TitlesOfParts>
  <Company>ETEA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Mª Dolores Castro Larrea Mª Ángeles García del Río Gloria Gómez Gutiérrez  2º LADE GRUPO B CURSO 2008/2009</dc:title>
  <dc:creator>usuario</dc:creator>
  <cp:lastModifiedBy>usuario</cp:lastModifiedBy>
  <cp:revision>64</cp:revision>
  <dcterms:created xsi:type="dcterms:W3CDTF">2009-05-04T14:42:47Z</dcterms:created>
  <dcterms:modified xsi:type="dcterms:W3CDTF">2009-05-14T11:34:06Z</dcterms:modified>
</cp:coreProperties>
</file>